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3" r:id="rId4"/>
    <p:sldMasterId id="2147483753" r:id="rId5"/>
  </p:sldMasterIdLst>
  <p:notesMasterIdLst>
    <p:notesMasterId r:id="rId37"/>
  </p:notesMasterIdLst>
  <p:handoutMasterIdLst>
    <p:handoutMasterId r:id="rId38"/>
  </p:handoutMasterIdLst>
  <p:sldIdLst>
    <p:sldId id="2449" r:id="rId6"/>
    <p:sldId id="2442" r:id="rId7"/>
    <p:sldId id="2443" r:id="rId8"/>
    <p:sldId id="2444" r:id="rId9"/>
    <p:sldId id="2439" r:id="rId10"/>
    <p:sldId id="2445" r:id="rId11"/>
    <p:sldId id="2446" r:id="rId12"/>
    <p:sldId id="2447" r:id="rId13"/>
    <p:sldId id="2448" r:id="rId14"/>
    <p:sldId id="258" r:id="rId15"/>
    <p:sldId id="2450" r:id="rId16"/>
    <p:sldId id="2451" r:id="rId17"/>
    <p:sldId id="2452" r:id="rId18"/>
    <p:sldId id="2453" r:id="rId19"/>
    <p:sldId id="2454" r:id="rId20"/>
    <p:sldId id="2455" r:id="rId21"/>
    <p:sldId id="2456" r:id="rId22"/>
    <p:sldId id="2457" r:id="rId23"/>
    <p:sldId id="2458" r:id="rId24"/>
    <p:sldId id="2459" r:id="rId25"/>
    <p:sldId id="2460" r:id="rId26"/>
    <p:sldId id="2461" r:id="rId27"/>
    <p:sldId id="2462" r:id="rId28"/>
    <p:sldId id="2463" r:id="rId29"/>
    <p:sldId id="2464" r:id="rId30"/>
    <p:sldId id="262" r:id="rId31"/>
    <p:sldId id="2440" r:id="rId32"/>
    <p:sldId id="260" r:id="rId33"/>
    <p:sldId id="2466" r:id="rId34"/>
    <p:sldId id="2465" r:id="rId35"/>
    <p:sldId id="243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F9B81"/>
    <a:srgbClr val="E99757"/>
    <a:srgbClr val="05DADF"/>
    <a:srgbClr val="A53F52"/>
    <a:srgbClr val="00FF00"/>
    <a:srgbClr val="898989"/>
    <a:srgbClr val="2F3342"/>
    <a:srgbClr val="2C2153"/>
    <a:srgbClr val="01023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5956" autoAdjust="0"/>
    <p:restoredTop sz="94674" autoAdjust="0"/>
  </p:normalViewPr>
  <p:slideViewPr>
    <p:cSldViewPr snapToGrid="0">
      <p:cViewPr varScale="1">
        <p:scale>
          <a:sx n="73" d="100"/>
          <a:sy n="73" d="100"/>
        </p:scale>
        <p:origin x="-174" y="-102"/>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pPr/>
              <a:t>10/25/2019</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pPr/>
              <a:t>‹#›</a:t>
            </a:fld>
            <a:endParaRPr lang="en-US" dirty="0"/>
          </a:p>
        </p:txBody>
      </p:sp>
    </p:spTree>
    <p:extLst>
      <p:ext uri="{BB962C8B-B14F-4D97-AF65-F5344CB8AC3E}">
        <p14:creationId xmlns:p14="http://schemas.microsoft.com/office/powerpoint/2010/main" xmlns=""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pPr/>
              <a:t>10/25/2019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pPr/>
              <a:t>‹#›</a:t>
            </a:fld>
            <a:endParaRPr lang="en-US" dirty="0"/>
          </a:p>
        </p:txBody>
      </p:sp>
    </p:spTree>
    <p:extLst>
      <p:ext uri="{BB962C8B-B14F-4D97-AF65-F5344CB8AC3E}">
        <p14:creationId xmlns:p14="http://schemas.microsoft.com/office/powerpoint/2010/main" xmlns=""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28</a:t>
            </a:fld>
            <a:endParaRPr lang="en-US" dirty="0"/>
          </a:p>
        </p:txBody>
      </p:sp>
    </p:spTree>
    <p:extLst>
      <p:ext uri="{BB962C8B-B14F-4D97-AF65-F5344CB8AC3E}">
        <p14:creationId xmlns:p14="http://schemas.microsoft.com/office/powerpoint/2010/main" xmlns=""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xmlns=""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Rectangle 9">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smtClean="0"/>
              <a:t>Add a footer</a:t>
            </a:r>
            <a:endParaRPr lang="en-US" dirty="0"/>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ZA" smtClean="0"/>
              <a:t>Add a footer</a:t>
            </a:r>
            <a:endParaRPr lang="en-ZA" dirty="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dirty="0"/>
          </a:p>
        </p:txBody>
      </p:sp>
      <p:sp>
        <p:nvSpPr>
          <p:cNvPr id="2" name="Title 1">
            <a:extLst>
              <a:ext uri="{FF2B5EF4-FFF2-40B4-BE49-F238E27FC236}">
                <a16:creationId xmlns:a16="http://schemas.microsoft.com/office/drawing/2014/main" xmlns="" id="{6C38A396-E30B-644A-8E9F-E9BED5E867FB}"/>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xmlns="" val="23088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762968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xmlns="" val="245735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xmlns="" val="318230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xmlns="" val="3182303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xmlns="" val="1535182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62911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xmlns="" val="52890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753968095"/>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79555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247832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xmlns="" val="1257312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4145592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05847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xmlns="" val="52890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40794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xmlns="" val="2918662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xmlns=""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4" name="Group 13">
            <a:extLst>
              <a:ext uri="{FF2B5EF4-FFF2-40B4-BE49-F238E27FC236}">
                <a16:creationId xmlns:a16="http://schemas.microsoft.com/office/drawing/2014/main" xmlns="" id="{846D6A0C-E2C3-43CB-83D0-B5F6221079CA}"/>
              </a:ext>
            </a:extLst>
          </p:cNvPr>
          <p:cNvGrpSpPr/>
          <p:nvPr/>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xmlns="" val="377686165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ACDD89F3-6B87-4C54-83B9-A6481CB4FC3A}"/>
              </a:ext>
            </a:extLst>
          </p:cNvPr>
          <p:cNvSpPr>
            <a:spLocks noGrp="1"/>
          </p:cNvSpPr>
          <p:nvPr>
            <p:ph idx="1"/>
          </p:nvPr>
        </p:nvSpPr>
        <p:spPr>
          <a:xfrm>
            <a:off x="7639394" y="365125"/>
            <a:ext cx="4114801"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Graphic 10">
            <a:extLst>
              <a:ext uri="{FF2B5EF4-FFF2-40B4-BE49-F238E27FC236}">
                <a16:creationId xmlns:a16="http://schemas.microsoft.com/office/drawing/2014/main" xmlns="" id="{479D679C-E90D-4916-BCE6-71C32B831EC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xmlns=""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3141762365"/>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smtClean="0"/>
              <a:t>Click icon to add picture</a:t>
            </a:r>
            <a:endParaRPr lang="en-US" dirty="0"/>
          </a:p>
        </p:txBody>
      </p:sp>
      <p:grpSp>
        <p:nvGrpSpPr>
          <p:cNvPr id="4" name="Group 11">
            <a:extLst>
              <a:ext uri="{FF2B5EF4-FFF2-40B4-BE49-F238E27FC236}">
                <a16:creationId xmlns:a16="http://schemas.microsoft.com/office/drawing/2014/main" xmlns="" id="{99325050-38BE-4AB2-B450-8DC9C0EDD386}"/>
              </a:ext>
            </a:extLst>
          </p:cNvPr>
          <p:cNvGrpSpPr/>
          <p:nvPr/>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xmlns=""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xmlns="" id="{E66B1E37-8CEC-44ED-A239-C755B72AC6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xmlns=""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xmlns=""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17" name="Text Placeholder 2">
            <a:extLst>
              <a:ext uri="{FF2B5EF4-FFF2-40B4-BE49-F238E27FC236}">
                <a16:creationId xmlns:a16="http://schemas.microsoft.com/office/drawing/2014/main" xmlns=""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3848143799"/>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xmlns=""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4" name="Group 13">
            <a:extLst>
              <a:ext uri="{FF2B5EF4-FFF2-40B4-BE49-F238E27FC236}">
                <a16:creationId xmlns:a16="http://schemas.microsoft.com/office/drawing/2014/main" xmlns="" id="{7BF3BF7F-F094-497C-9310-2FE8B059E82B}"/>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2" name="Text Placeholder 2">
            <a:extLst>
              <a:ext uri="{FF2B5EF4-FFF2-40B4-BE49-F238E27FC236}">
                <a16:creationId xmlns:a16="http://schemas.microsoft.com/office/drawing/2014/main" xmlns=""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smtClean="0"/>
              <a:t>Add a footer</a:t>
            </a:r>
            <a:endParaRPr lang="en-US" dirty="0"/>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2899589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C3A4379-5E89-42FE-AA5C-BEA0CDFCDD6F}"/>
              </a:ext>
            </a:extLst>
          </p:cNvPr>
          <p:cNvSpPr/>
          <p:nvPr/>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a:extLst>
              <a:ext uri="{FF2B5EF4-FFF2-40B4-BE49-F238E27FC236}">
                <a16:creationId xmlns:a16="http://schemas.microsoft.com/office/drawing/2014/main" xmlns=""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a:extLst>
              <a:ext uri="{FF2B5EF4-FFF2-40B4-BE49-F238E27FC236}">
                <a16:creationId xmlns:a16="http://schemas.microsoft.com/office/drawing/2014/main" xmlns=""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xmlns=""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780742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BD40C7A-92CE-46D6-B056-C75D73663328}"/>
              </a:ext>
            </a:extLst>
          </p:cNvPr>
          <p:cNvSpPr/>
          <p:nvPr/>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xmlns="" id="{C2877C5F-FF39-4400-9C13-0D7F04A0C78F}"/>
              </a:ext>
            </a:extLst>
          </p:cNvPr>
          <p:cNvSpPr/>
          <p:nvPr/>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xmlns=""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3" name="Rectangle 12">
            <a:extLst>
              <a:ext uri="{FF2B5EF4-FFF2-40B4-BE49-F238E27FC236}">
                <a16:creationId xmlns:a16="http://schemas.microsoft.com/office/drawing/2014/main" xmlns="" id="{EA1A2116-206B-49CD-9ECC-078E4F72904C}"/>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xmlns="" id="{A69E75A6-06C5-49D0-9164-3098CE0E53D8}"/>
              </a:ext>
            </a:extLst>
          </p:cNvPr>
          <p:cNvSpPr/>
          <p:nvPr/>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smtClean="0"/>
              <a:t>Add a footer</a:t>
            </a:r>
            <a:endParaRPr lang="en-US" dirty="0"/>
          </a:p>
        </p:txBody>
      </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3577251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xmlns=""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smtClean="0"/>
              <a:t>Click icon to add picture</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xmlns=""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3066600897"/>
      </p:ext>
    </p:extLst>
  </p:cSld>
  <p:clrMapOvr>
    <a:masterClrMapping/>
  </p:clrMapOvr>
  <p:hf hdr="0" ftr="0" dt="0"/>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42E9CCD-6BB8-4209-A6BA-851867956084}"/>
              </a:ext>
            </a:extLst>
          </p:cNvPr>
          <p:cNvSpPr>
            <a:spLocks noGrp="1"/>
          </p:cNvSpPr>
          <p:nvPr>
            <p:ph sz="quarter" idx="16"/>
          </p:nvPr>
        </p:nvSpPr>
        <p:spPr>
          <a:xfrm>
            <a:off x="6400191" y="470641"/>
            <a:ext cx="5220309" cy="59167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xmlns=""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289278939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6291152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smtClean="0"/>
              <a:t>Click icon to add picture</a:t>
            </a:r>
            <a:endParaRPr lang="en-US" dirty="0"/>
          </a:p>
        </p:txBody>
      </p:sp>
      <p:sp>
        <p:nvSpPr>
          <p:cNvPr id="2" name="Footer Placeholder 1">
            <a:extLst>
              <a:ext uri="{FF2B5EF4-FFF2-40B4-BE49-F238E27FC236}">
                <a16:creationId xmlns:a16="http://schemas.microsoft.com/office/drawing/2014/main" xmlns="" id="{D56B8994-D221-4700-A133-4FCBC9C9406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5" name="Title 4">
            <a:extLst>
              <a:ext uri="{FF2B5EF4-FFF2-40B4-BE49-F238E27FC236}">
                <a16:creationId xmlns:a16="http://schemas.microsoft.com/office/drawing/2014/main" xmlns="" id="{AF50108F-20E3-412D-860B-14CB11988FE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4065416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xmlns="" id="{846D6A0C-E2C3-43CB-83D0-B5F6221079CA}"/>
              </a:ext>
            </a:extLst>
          </p:cNvPr>
          <p:cNvGrpSpPr/>
          <p:nvPr/>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40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a:extLst>
              <a:ext uri="{FF2B5EF4-FFF2-40B4-BE49-F238E27FC236}">
                <a16:creationId xmlns:a16="http://schemas.microsoft.com/office/drawing/2014/main" xmlns=""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xmlns="" id="{5BC6E0AC-4834-46AF-A953-9EE372259DE3}"/>
              </a:ext>
            </a:extLst>
          </p:cNvPr>
          <p:cNvSpPr>
            <a:spLocks noGrp="1"/>
          </p:cNvSpPr>
          <p:nvPr>
            <p:ph type="ftr" sz="quarter" idx="10"/>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756861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xmlns="" id="{7BF3BF7F-F094-497C-9310-2FE8B059E82B}"/>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smtClean="0"/>
              <a:t>Add a footer</a:t>
            </a:r>
            <a:endParaRPr lang="en-US" dirty="0"/>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xmlns=""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
        <p:nvSpPr>
          <p:cNvPr id="10"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8080000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EDCBFD0-7AE5-4346-AD3A-01F956626091}"/>
              </a:ext>
            </a:extLst>
          </p:cNvPr>
          <p:cNvSpPr/>
          <p:nvPr/>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smtClean="0"/>
              <a:t>Add a footer</a:t>
            </a:r>
            <a:endParaRPr lang="en-US" dirty="0"/>
          </a:p>
        </p:txBody>
      </p:sp>
      <p:sp>
        <p:nvSpPr>
          <p:cNvPr id="13" name="Rectangle 12">
            <a:extLst>
              <a:ext uri="{FF2B5EF4-FFF2-40B4-BE49-F238E27FC236}">
                <a16:creationId xmlns:a16="http://schemas.microsoft.com/office/drawing/2014/main" xmlns="" id="{7EA625CC-388D-4655-BFA6-2CC4FD9E889D}"/>
              </a:ext>
            </a:extLst>
          </p:cNvPr>
          <p:cNvSpPr/>
          <p:nvPr/>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xmlns=""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
        <p:nvSpPr>
          <p:cNvPr id="19" name="Content Placeholder 3">
            <a:extLst>
              <a:ext uri="{FF2B5EF4-FFF2-40B4-BE49-F238E27FC236}">
                <a16:creationId xmlns:a16="http://schemas.microsoft.com/office/drawing/2014/main" xmlns=""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
        <p:nvSpPr>
          <p:cNvPr id="10" name="Rectangle 9">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3815244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smtClean="0"/>
              <a:t>Add a footer</a:t>
            </a:r>
            <a:endParaRPr lang="en-US" dirty="0"/>
          </a:p>
        </p:txBody>
      </p:sp>
      <p:sp>
        <p:nvSpPr>
          <p:cNvPr id="13" name="Rectangle 12">
            <a:extLst>
              <a:ext uri="{FF2B5EF4-FFF2-40B4-BE49-F238E27FC236}">
                <a16:creationId xmlns:a16="http://schemas.microsoft.com/office/drawing/2014/main" xmlns="" id="{7EA625CC-388D-4655-BFA6-2CC4FD9E889D}"/>
              </a:ext>
            </a:extLst>
          </p:cNvPr>
          <p:cNvSpPr/>
          <p:nvPr/>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xmlns=""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smtClean="0"/>
              <a:t>Click to edit Master text styles</a:t>
            </a:r>
          </a:p>
        </p:txBody>
      </p:sp>
      <p:sp>
        <p:nvSpPr>
          <p:cNvPr id="15" name="Content Placeholder 5">
            <a:extLst>
              <a:ext uri="{FF2B5EF4-FFF2-40B4-BE49-F238E27FC236}">
                <a16:creationId xmlns:a16="http://schemas.microsoft.com/office/drawing/2014/main" xmlns=""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smtClean="0"/>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smtClean="0"/>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smtClean="0"/>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smtClean="0"/>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smtClean="0"/>
              <a:t>Fifth level</a:t>
            </a:r>
            <a:endParaRPr lang="en-US" dirty="0"/>
          </a:p>
        </p:txBody>
      </p:sp>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1696335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smtClean="0"/>
              <a:t>Add a footer</a:t>
            </a:r>
            <a:endParaRPr lang="en-US" dirty="0"/>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xmlns=""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a:extLst>
              <a:ext uri="{FF2B5EF4-FFF2-40B4-BE49-F238E27FC236}">
                <a16:creationId xmlns:a16="http://schemas.microsoft.com/office/drawing/2014/main" xmlns="" id="{5DDDD410-5ABA-46A5-B282-F37437EFB673}"/>
              </a:ext>
            </a:extLst>
          </p:cNvPr>
          <p:cNvSpPr/>
          <p:nvPr/>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D9BC9CBF-CF7B-4E39-9FD1-961882EC596A}"/>
              </a:ext>
            </a:extLst>
          </p:cNvPr>
          <p:cNvSpPr/>
          <p:nvPr/>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15">
            <a:extLst>
              <a:ext uri="{FF2B5EF4-FFF2-40B4-BE49-F238E27FC236}">
                <a16:creationId xmlns:a16="http://schemas.microsoft.com/office/drawing/2014/main" xmlns="" id="{97A3D921-B9D5-42DC-9037-298968D94C95}"/>
              </a:ext>
            </a:extLst>
          </p:cNvPr>
          <p:cNvGrpSpPr/>
          <p:nvPr/>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xmlns=""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8" name="Rectangle 17">
              <a:extLst>
                <a:ext uri="{FF2B5EF4-FFF2-40B4-BE49-F238E27FC236}">
                  <a16:creationId xmlns:a16="http://schemas.microsoft.com/office/drawing/2014/main" xmlns=""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
        <p:nvSpPr>
          <p:cNvPr id="13" name="Rectangle 12">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427291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ZA" smtClean="0"/>
              <a:t>Add a footer</a:t>
            </a:r>
            <a:endParaRPr lang="en-ZA" dirty="0"/>
          </a:p>
        </p:txBody>
      </p:sp>
      <p:sp>
        <p:nvSpPr>
          <p:cNvPr id="2" name="Slide Number Placeholder 1">
            <a:extLst>
              <a:ext uri="{FF2B5EF4-FFF2-40B4-BE49-F238E27FC236}">
                <a16:creationId xmlns:a16="http://schemas.microsoft.com/office/drawing/2014/main" xmlns="" id="{34A85DE8-81C6-4A53-8754-137A795CA5EA}"/>
              </a:ext>
            </a:extLst>
          </p:cNvPr>
          <p:cNvSpPr>
            <a:spLocks noGrp="1"/>
          </p:cNvSpPr>
          <p:nvPr>
            <p:ph type="sldNum" sz="quarter" idx="11"/>
          </p:nvPr>
        </p:nvSpPr>
        <p:spPr/>
        <p:txBody>
          <a:bodyPr/>
          <a:lstStyle/>
          <a:p>
            <a:fld id="{4B73C415-D670-4716-A5EC-CC4D52CA2BAC}" type="slidenum">
              <a:rPr lang="en-ZA" smtClean="0"/>
              <a:pPr/>
              <a:t>‹#›</a:t>
            </a:fld>
            <a:endParaRPr lang="en-ZA" dirty="0"/>
          </a:p>
        </p:txBody>
      </p:sp>
      <p:sp>
        <p:nvSpPr>
          <p:cNvPr id="3" name="Title 2">
            <a:extLst>
              <a:ext uri="{FF2B5EF4-FFF2-40B4-BE49-F238E27FC236}">
                <a16:creationId xmlns:a16="http://schemas.microsoft.com/office/drawing/2014/main" xmlns="" id="{0A66073F-5CD2-4EAC-890A-F6BB43D2BD67}"/>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49817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78571B4-4133-4DE5-AD8F-A341842CBE58}"/>
              </a:ext>
            </a:extLst>
          </p:cNvPr>
          <p:cNvSpPr>
            <a:spLocks noGrp="1"/>
          </p:cNvSpPr>
          <p:nvPr>
            <p:ph type="ftr" sz="quarter" idx="10"/>
          </p:nvPr>
        </p:nvSpPr>
        <p:spPr/>
        <p:txBody>
          <a:bodyPr/>
          <a:lstStyle/>
          <a:p>
            <a:r>
              <a:rPr lang="en-US" smtClean="0"/>
              <a:t>Add a footer</a:t>
            </a:r>
            <a:endParaRPr lang="en-US" dirty="0"/>
          </a:p>
        </p:txBody>
      </p:sp>
      <p:sp>
        <p:nvSpPr>
          <p:cNvPr id="7" name="Slide Number Placeholder 6">
            <a:extLst>
              <a:ext uri="{FF2B5EF4-FFF2-40B4-BE49-F238E27FC236}">
                <a16:creationId xmlns:a16="http://schemas.microsoft.com/office/drawing/2014/main" xmlns=""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28588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753968095"/>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2267695757"/>
      </p:ext>
    </p:extLst>
  </p:cSld>
  <p:clrMapOvr>
    <a:masterClrMapping/>
  </p:clrMapOvr>
  <p:hf hdr="0" ftr="0" dt="0"/>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
        <p:nvSpPr>
          <p:cNvPr id="6"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9"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Add a footer</a:t>
            </a:r>
            <a:endParaRPr lang="en-US" dirty="0"/>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69282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26" r:id="rId20"/>
    <p:sldLayoutId id="2147483727" r:id="rId21"/>
    <p:sldLayoutId id="2147483728" r:id="rId22"/>
    <p:sldLayoutId id="2147483729" r:id="rId23"/>
    <p:sldLayoutId id="2147483730" r:id="rId24"/>
    <p:sldLayoutId id="2147483732" r:id="rId25"/>
    <p:sldLayoutId id="2147483661" r:id="rId26"/>
    <p:sldLayoutId id="2147483674" r:id="rId27"/>
    <p:sldLayoutId id="2147483653" r:id="rId28"/>
    <p:sldLayoutId id="2147483670" r:id="rId29"/>
    <p:sldLayoutId id="2147483671" r:id="rId30"/>
    <p:sldLayoutId id="2147483672" r:id="rId31"/>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xmlns="" id="{7166C798-72CE-4F2D-9A04-013F24A2659F}"/>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xmlns=""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246527789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AME.PNG"/>
          <p:cNvPicPr>
            <a:picLocks noChangeAspect="1"/>
          </p:cNvPicPr>
          <p:nvPr/>
        </p:nvPicPr>
        <p:blipFill>
          <a:blip r:embed="rId2"/>
          <a:stretch>
            <a:fillRect/>
          </a:stretch>
        </p:blipFill>
        <p:spPr>
          <a:xfrm>
            <a:off x="0" y="0"/>
            <a:ext cx="12191999" cy="6858000"/>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1662113" y="1081088"/>
            <a:ext cx="8867775" cy="46958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0" y="0"/>
            <a:ext cx="12191999" cy="685800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s.jpg"/>
          <p:cNvPicPr>
            <a:picLocks noGrp="1" noChangeAspect="1"/>
          </p:cNvPicPr>
          <p:nvPr>
            <p:ph type="pic" sz="quarter" idx="13"/>
          </p:nvPr>
        </p:nvPicPr>
        <p:blipFill>
          <a:blip r:embed="rId2"/>
          <a:srcRect l="25990" r="25990"/>
          <a:stretch>
            <a:fillRect/>
          </a:stretch>
        </p:blipFill>
        <p:spPr/>
      </p:pic>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5666509" y="2479964"/>
            <a:ext cx="6525491" cy="4378036"/>
          </a:xfrm>
        </p:spPr>
        <p:txBody>
          <a:bodyPr>
            <a:normAutofit/>
          </a:bodyPr>
          <a:lstStyle/>
          <a:p>
            <a:pPr marL="342900" lvl="0" indent="-342900">
              <a:spcBef>
                <a:spcPts val="0"/>
              </a:spcBef>
              <a:buClrTx/>
              <a:buSzTx/>
              <a:buFontTx/>
              <a:buAutoNum type="arabicPeriod"/>
            </a:pPr>
            <a:r>
              <a:rPr lang="en-IN" sz="2000" spc="0" dirty="0" smtClean="0">
                <a:solidFill>
                  <a:prstClr val="black"/>
                </a:solidFill>
              </a:rPr>
              <a:t>Video surveillance is the process of monitoring a situation, an area or a person. </a:t>
            </a:r>
          </a:p>
          <a:p>
            <a:pPr marL="342900" lvl="0" indent="-342900">
              <a:spcBef>
                <a:spcPts val="0"/>
              </a:spcBef>
              <a:buClrTx/>
              <a:buSzTx/>
              <a:buFontTx/>
              <a:buAutoNum type="arabicPeriod"/>
            </a:pPr>
            <a:r>
              <a:rPr lang="en-IN" sz="2000" spc="0" dirty="0" smtClean="0">
                <a:solidFill>
                  <a:prstClr val="black"/>
                </a:solidFill>
              </a:rPr>
              <a:t>This generally occurs in a military scenario where surveillance of borderlines and enemy territory is essential to a country’s safety. </a:t>
            </a:r>
          </a:p>
          <a:p>
            <a:pPr marL="342900" lvl="0" indent="-342900">
              <a:spcBef>
                <a:spcPts val="0"/>
              </a:spcBef>
              <a:buClrTx/>
              <a:buSzTx/>
              <a:buFontTx/>
              <a:buAutoNum type="arabicPeriod"/>
            </a:pPr>
            <a:r>
              <a:rPr lang="en-IN" sz="2000" spc="0" dirty="0" smtClean="0">
                <a:solidFill>
                  <a:prstClr val="black"/>
                </a:solidFill>
              </a:rPr>
              <a:t>There are also added risks of losing personnel in the event of getting caught by the enemy.</a:t>
            </a:r>
          </a:p>
          <a:p>
            <a:pPr marL="342900" lvl="0" indent="-342900">
              <a:spcBef>
                <a:spcPts val="0"/>
              </a:spcBef>
              <a:buClrTx/>
              <a:buSzTx/>
              <a:buFontTx/>
              <a:buAutoNum type="arabicPeriod"/>
            </a:pPr>
            <a:r>
              <a:rPr lang="en-IN" sz="2000" spc="0" dirty="0" smtClean="0">
                <a:solidFill>
                  <a:prstClr val="black"/>
                </a:solidFill>
              </a:rPr>
              <a:t>It can sense object by IR sensor .</a:t>
            </a:r>
          </a:p>
          <a:p>
            <a:pPr marL="342900" lvl="0" indent="-342900">
              <a:spcBef>
                <a:spcPts val="0"/>
              </a:spcBef>
              <a:buClrTx/>
              <a:buSzTx/>
              <a:buFontTx/>
              <a:buAutoNum type="arabicPeriod"/>
            </a:pPr>
            <a:r>
              <a:rPr lang="en-IN" sz="2000" spc="0" dirty="0" smtClean="0">
                <a:solidFill>
                  <a:prstClr val="black"/>
                </a:solidFill>
              </a:rPr>
              <a:t>Camera is live time watching facility .</a:t>
            </a:r>
          </a:p>
          <a:p>
            <a:pPr marL="342900" lvl="0" indent="-342900">
              <a:spcBef>
                <a:spcPts val="0"/>
              </a:spcBef>
              <a:buClrTx/>
              <a:buSzTx/>
              <a:buFontTx/>
              <a:buAutoNum type="arabicPeriod"/>
            </a:pPr>
            <a:r>
              <a:rPr lang="en-IN" sz="2000" spc="0" dirty="0" smtClean="0">
                <a:solidFill>
                  <a:prstClr val="black"/>
                </a:solidFill>
              </a:rPr>
              <a:t> remotely monitor areas of importance by using robots in place of humans.</a:t>
            </a:r>
          </a:p>
          <a:p>
            <a:pPr marL="342900" lvl="0" indent="-342900">
              <a:spcBef>
                <a:spcPts val="0"/>
              </a:spcBef>
              <a:buClrTx/>
              <a:buSzTx/>
              <a:buFontTx/>
              <a:buAutoNum type="arabicPeriod"/>
            </a:pPr>
            <a:r>
              <a:rPr lang="en-IN" sz="2000" spc="0" dirty="0" smtClean="0">
                <a:solidFill>
                  <a:prstClr val="black"/>
                </a:solidFill>
              </a:rPr>
              <a:t>The video transmission is practically achieved through high-speed image transmission. </a:t>
            </a:r>
          </a:p>
          <a:p>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normAutofit/>
          </a:bodyPr>
          <a:lstStyle/>
          <a:p>
            <a:fld id="{8C2E478F-E849-4A8C-AF1F-CBCC78A7CBFA}" type="slidenum">
              <a:rPr lang="en-US" smtClean="0"/>
              <a:pPr/>
              <a:t>10</a:t>
            </a:fld>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6000" y="1524001"/>
            <a:ext cx="5251450" cy="1025235"/>
          </a:xfrm>
        </p:spPr>
        <p:txBody>
          <a:bodyPr>
            <a:normAutofit/>
          </a:bodyPr>
          <a:lstStyle/>
          <a:p>
            <a:r>
              <a:rPr lang="en-IN" sz="4400" dirty="0" smtClean="0"/>
              <a:t>ADVANTAGES</a:t>
            </a:r>
            <a:endParaRPr lang="en-US" sz="4400" dirty="0"/>
          </a:p>
        </p:txBody>
      </p:sp>
      <p:pic>
        <p:nvPicPr>
          <p:cNvPr id="6" name="Picture 5" descr="white.png"/>
          <p:cNvPicPr>
            <a:picLocks noChangeAspect="1"/>
          </p:cNvPicPr>
          <p:nvPr/>
        </p:nvPicPr>
        <p:blipFill>
          <a:blip r:embed="rId3"/>
          <a:stretch>
            <a:fillRect/>
          </a:stretch>
        </p:blipFill>
        <p:spPr>
          <a:xfrm>
            <a:off x="7402286" y="6322423"/>
            <a:ext cx="4789714" cy="535577"/>
          </a:xfrm>
          <a:prstGeom prst="rect">
            <a:avLst/>
          </a:prstGeom>
        </p:spPr>
      </p:pic>
    </p:spTree>
    <p:extLst>
      <p:ext uri="{BB962C8B-B14F-4D97-AF65-F5344CB8AC3E}">
        <p14:creationId xmlns:p14="http://schemas.microsoft.com/office/powerpoint/2010/main" xmlns="" val="357850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A.jpg"/>
          <p:cNvPicPr>
            <a:picLocks noGrp="1" noChangeAspect="1"/>
          </p:cNvPicPr>
          <p:nvPr>
            <p:ph type="pic" sz="quarter" idx="13"/>
          </p:nvPr>
        </p:nvPicPr>
        <p:blipFill>
          <a:blip r:embed="rId2"/>
          <a:srcRect l="25011" r="25011"/>
          <a:stretch>
            <a:fillRect/>
          </a:stretch>
        </p:blipFill>
        <p:spPr/>
      </p:pic>
      <p:sp>
        <p:nvSpPr>
          <p:cNvPr id="3" name="Text Placeholder 2"/>
          <p:cNvSpPr>
            <a:spLocks noGrp="1"/>
          </p:cNvSpPr>
          <p:nvPr>
            <p:ph type="body" idx="1"/>
          </p:nvPr>
        </p:nvSpPr>
        <p:spPr>
          <a:xfrm>
            <a:off x="6096000" y="2507674"/>
            <a:ext cx="6096000" cy="4350326"/>
          </a:xfrm>
        </p:spPr>
        <p:txBody>
          <a:bodyPr>
            <a:normAutofit/>
          </a:bodyPr>
          <a:lstStyle/>
          <a:p>
            <a:pPr marL="342900" lvl="0" indent="-342900">
              <a:spcBef>
                <a:spcPts val="0"/>
              </a:spcBef>
              <a:buClrTx/>
              <a:buSzTx/>
              <a:buFontTx/>
              <a:buAutoNum type="arabicPeriod"/>
            </a:pPr>
            <a:r>
              <a:rPr lang="en-IN" spc="0" dirty="0" smtClean="0">
                <a:solidFill>
                  <a:prstClr val="black"/>
                </a:solidFill>
                <a:latin typeface="Calibri"/>
              </a:rPr>
              <a:t>This robot can not go through a pipe of lesser diameter.</a:t>
            </a:r>
          </a:p>
          <a:p>
            <a:pPr marL="342900" lvl="0" indent="-342900">
              <a:spcBef>
                <a:spcPts val="0"/>
              </a:spcBef>
              <a:buClrTx/>
              <a:buSzTx/>
              <a:buFontTx/>
              <a:buAutoNum type="arabicPeriod"/>
            </a:pPr>
            <a:r>
              <a:rPr lang="en-IN" spc="0" dirty="0" smtClean="0">
                <a:solidFill>
                  <a:prstClr val="black"/>
                </a:solidFill>
                <a:latin typeface="Calibri"/>
              </a:rPr>
              <a:t>The source of the robot is battery therefore the battery is on maintenance always.</a:t>
            </a:r>
          </a:p>
          <a:p>
            <a:pPr marL="342900" lvl="0" indent="-342900">
              <a:spcBef>
                <a:spcPts val="0"/>
              </a:spcBef>
              <a:buClrTx/>
              <a:buSzTx/>
              <a:buFontTx/>
              <a:buAutoNum type="arabicPeriod"/>
            </a:pPr>
            <a:r>
              <a:rPr lang="en-IN" spc="0" dirty="0" smtClean="0">
                <a:solidFill>
                  <a:prstClr val="black"/>
                </a:solidFill>
                <a:latin typeface="Calibri"/>
              </a:rPr>
              <a:t>Its not a water proof or fire proof.</a:t>
            </a:r>
          </a:p>
          <a:p>
            <a:pPr marL="342900" lvl="0" indent="-342900">
              <a:spcBef>
                <a:spcPts val="0"/>
              </a:spcBef>
              <a:buClrTx/>
              <a:buSzTx/>
              <a:buFontTx/>
              <a:buAutoNum type="arabicPeriod"/>
            </a:pPr>
            <a:r>
              <a:rPr lang="en-IN" spc="0" dirty="0" smtClean="0">
                <a:solidFill>
                  <a:prstClr val="black"/>
                </a:solidFill>
                <a:latin typeface="Calibri"/>
              </a:rPr>
              <a:t>It can’t run without the wifi or access to internet.</a:t>
            </a:r>
          </a:p>
          <a:p>
            <a:endParaRPr lang="en-US" dirty="0"/>
          </a:p>
        </p:txBody>
      </p:sp>
      <p:sp>
        <p:nvSpPr>
          <p:cNvPr id="4" name="Slide Number Placeholder 3"/>
          <p:cNvSpPr>
            <a:spLocks noGrp="1"/>
          </p:cNvSpPr>
          <p:nvPr>
            <p:ph type="sldNum" sz="quarter" idx="12"/>
          </p:nvPr>
        </p:nvSpPr>
        <p:spPr/>
        <p:txBody>
          <a:bodyPr>
            <a:normAutofit/>
          </a:bodyPr>
          <a:lstStyle/>
          <a:p>
            <a:fld id="{8C2E478F-E849-4A8C-AF1F-CBCC78A7CBFA}" type="slidenum">
              <a:rPr lang="en-US" smtClean="0"/>
              <a:pPr/>
              <a:t>11</a:t>
            </a:fld>
            <a:endParaRPr lang="en-US" dirty="0"/>
          </a:p>
        </p:txBody>
      </p:sp>
      <p:sp>
        <p:nvSpPr>
          <p:cNvPr id="5" name="Title 4"/>
          <p:cNvSpPr>
            <a:spLocks noGrp="1"/>
          </p:cNvSpPr>
          <p:nvPr>
            <p:ph type="title"/>
          </p:nvPr>
        </p:nvSpPr>
        <p:spPr>
          <a:xfrm>
            <a:off x="6096000" y="1468582"/>
            <a:ext cx="5251450" cy="1149927"/>
          </a:xfrm>
        </p:spPr>
        <p:txBody>
          <a:bodyPr>
            <a:normAutofit/>
          </a:bodyPr>
          <a:lstStyle/>
          <a:p>
            <a:r>
              <a:rPr lang="en-IN" sz="4400" dirty="0" smtClean="0"/>
              <a:t>  DISADVANTAGES</a:t>
            </a:r>
            <a:endParaRPr lang="en-US" sz="4400" dirty="0"/>
          </a:p>
        </p:txBody>
      </p:sp>
      <p:pic>
        <p:nvPicPr>
          <p:cNvPr id="7" name="Picture 6"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8C2E478F-E849-4A8C-AF1F-CBCC78A7CBFA}" type="slidenum">
              <a:rPr lang="en-US" smtClean="0"/>
              <a:pPr/>
              <a:t>12</a:t>
            </a:fld>
            <a:endParaRPr lang="en-US" dirty="0"/>
          </a:p>
        </p:txBody>
      </p:sp>
      <p:sp>
        <p:nvSpPr>
          <p:cNvPr id="6" name="Title 5"/>
          <p:cNvSpPr>
            <a:spLocks noGrp="1"/>
          </p:cNvSpPr>
          <p:nvPr>
            <p:ph type="title"/>
          </p:nvPr>
        </p:nvSpPr>
        <p:spPr/>
        <p:txBody>
          <a:bodyPr/>
          <a:lstStyle/>
          <a:p>
            <a:r>
              <a:rPr lang="en-IN" dirty="0" smtClean="0"/>
              <a:t>MODULE-1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899629" y="2207623"/>
            <a:ext cx="4380043" cy="4389120"/>
          </a:xfrm>
          <a:prstGeom prst="rect">
            <a:avLst/>
          </a:prstGeom>
        </p:spPr>
      </p:pic>
      <p:sp>
        <p:nvSpPr>
          <p:cNvPr id="8" name="Text Placeholder 7"/>
          <p:cNvSpPr>
            <a:spLocks noGrp="1"/>
          </p:cNvSpPr>
          <p:nvPr>
            <p:ph type="body" sz="quarter" idx="32"/>
          </p:nvPr>
        </p:nvSpPr>
        <p:spPr>
          <a:xfrm>
            <a:off x="594519" y="1524000"/>
            <a:ext cx="11002962" cy="914400"/>
          </a:xfrm>
        </p:spPr>
        <p:txBody>
          <a:bodyPr/>
          <a:lstStyle/>
          <a:p>
            <a:r>
              <a:rPr lang="en-IN" sz="2800" dirty="0" smtClean="0">
                <a:latin typeface="Agency FB" pitchFamily="34" charset="0"/>
              </a:rPr>
              <a:t>MOTOR DRIVER CIRCUIT</a:t>
            </a:r>
            <a:endParaRPr lang="en-US" sz="2800" dirty="0">
              <a:latin typeface="Agency FB" pitchFamily="34" charset="0"/>
            </a:endParaRPr>
          </a:p>
        </p:txBody>
      </p:sp>
      <p:pic>
        <p:nvPicPr>
          <p:cNvPr id="7" name="Picture 6"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8C2E478F-E849-4A8C-AF1F-CBCC78A7CBFA}" type="slidenum">
              <a:rPr lang="en-US" smtClean="0"/>
              <a:pPr/>
              <a:t>13</a:t>
            </a:fld>
            <a:endParaRPr lang="en-US" dirty="0"/>
          </a:p>
        </p:txBody>
      </p:sp>
      <p:sp>
        <p:nvSpPr>
          <p:cNvPr id="7" name="Title 6"/>
          <p:cNvSpPr>
            <a:spLocks noGrp="1"/>
          </p:cNvSpPr>
          <p:nvPr>
            <p:ph type="title"/>
          </p:nvPr>
        </p:nvSpPr>
        <p:spPr/>
        <p:txBody>
          <a:bodyPr/>
          <a:lstStyle/>
          <a:p>
            <a:r>
              <a:rPr lang="en-IN" dirty="0" smtClean="0"/>
              <a:t>MODULE-1</a:t>
            </a:r>
            <a:endParaRPr lang="en-US" dirty="0"/>
          </a:p>
        </p:txBody>
      </p:sp>
      <p:sp>
        <p:nvSpPr>
          <p:cNvPr id="8" name="Content Placeholder 7"/>
          <p:cNvSpPr>
            <a:spLocks noGrp="1"/>
          </p:cNvSpPr>
          <p:nvPr>
            <p:ph idx="1"/>
          </p:nvPr>
        </p:nvSpPr>
        <p:spPr/>
        <p:txBody>
          <a:bodyPr>
            <a:normAutofit fontScale="85000" lnSpcReduction="10000"/>
          </a:bodyPr>
          <a:lstStyle/>
          <a:p>
            <a:pPr marL="0" lvl="0" indent="0">
              <a:spcBef>
                <a:spcPts val="0"/>
              </a:spcBef>
              <a:buClrTx/>
              <a:buSzTx/>
              <a:buNone/>
            </a:pPr>
            <a:r>
              <a:rPr lang="en-IN" sz="2800" dirty="0" smtClean="0">
                <a:solidFill>
                  <a:prstClr val="black"/>
                </a:solidFill>
              </a:rPr>
              <a:t>The L298N H-bridge module can be used with motors which have a voltage range of between 5 and 35V DC. With the help of L298N H-bridge module, it is quite easy to control one or two DC motors. First, connect each motor to the A and B connections on the L298N module. Ensure that the polarity of the motors is the same on both inputs if you are using two motors for a robot or anything. Otherwise, you may need to exchange them over when both motors are set to forward and one goes backward. Next, connect the power supply to pin number 4 on the L298N module and negative/GND to pin number 5 of the L298N module. </a:t>
            </a:r>
          </a:p>
          <a:p>
            <a:endParaRPr lang="en-US" dirty="0"/>
          </a:p>
        </p:txBody>
      </p:sp>
      <p:pic>
        <p:nvPicPr>
          <p:cNvPr id="5" name="Picture 4" descr="white.png"/>
          <p:cNvPicPr>
            <a:picLocks noChangeAspect="1"/>
          </p:cNvPicPr>
          <p:nvPr/>
        </p:nvPicPr>
        <p:blipFill>
          <a:blip r:embed="rId2"/>
          <a:stretch>
            <a:fillRect/>
          </a:stretch>
        </p:blipFill>
        <p:spPr>
          <a:xfrm>
            <a:off x="7402286" y="6309360"/>
            <a:ext cx="4789714" cy="5355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8C2E478F-E849-4A8C-AF1F-CBCC78A7CBFA}" type="slidenum">
              <a:rPr lang="en-US" smtClean="0"/>
              <a:pPr/>
              <a:t>14</a:t>
            </a:fld>
            <a:endParaRPr lang="en-US" dirty="0"/>
          </a:p>
        </p:txBody>
      </p:sp>
      <p:sp>
        <p:nvSpPr>
          <p:cNvPr id="3" name="Title 2"/>
          <p:cNvSpPr>
            <a:spLocks noGrp="1"/>
          </p:cNvSpPr>
          <p:nvPr>
            <p:ph type="title"/>
          </p:nvPr>
        </p:nvSpPr>
        <p:spPr/>
        <p:txBody>
          <a:bodyPr/>
          <a:lstStyle/>
          <a:p>
            <a:r>
              <a:rPr lang="en-IN" dirty="0" smtClean="0"/>
              <a:t>MODULE-2</a:t>
            </a:r>
            <a:endParaRPr lang="en-US" dirty="0"/>
          </a:p>
        </p:txBody>
      </p:sp>
      <p:pic>
        <p:nvPicPr>
          <p:cNvPr id="6" name="Picture 2" descr="C:\Users\PALLAVI\Desktop\MSD\nodemcu-esp8266-wifi-module-plus-cable-230133.png"/>
          <p:cNvPicPr>
            <a:picLocks noGrp="1" noChangeAspect="1" noChangeArrowheads="1"/>
          </p:cNvPicPr>
          <p:nvPr>
            <p:ph idx="1"/>
          </p:nvPr>
        </p:nvPicPr>
        <p:blipFill>
          <a:blip r:embed="rId2" cstate="print"/>
          <a:stretch>
            <a:fillRect/>
          </a:stretch>
        </p:blipFill>
        <p:spPr bwMode="auto">
          <a:xfrm>
            <a:off x="3846513" y="1690688"/>
            <a:ext cx="4486275" cy="4486275"/>
          </a:xfrm>
          <a:prstGeom prst="rect">
            <a:avLst/>
          </a:prstGeom>
          <a:noFill/>
        </p:spPr>
      </p:pic>
      <p:sp>
        <p:nvSpPr>
          <p:cNvPr id="5" name="Text Placeholder 4"/>
          <p:cNvSpPr>
            <a:spLocks noGrp="1"/>
          </p:cNvSpPr>
          <p:nvPr>
            <p:ph type="body" sz="quarter" idx="32"/>
          </p:nvPr>
        </p:nvSpPr>
        <p:spPr>
          <a:xfrm>
            <a:off x="594519" y="1454727"/>
            <a:ext cx="11002962" cy="997527"/>
          </a:xfrm>
        </p:spPr>
        <p:txBody>
          <a:bodyPr/>
          <a:lstStyle/>
          <a:p>
            <a:r>
              <a:rPr lang="en-IN" sz="2800" dirty="0" smtClean="0">
                <a:latin typeface="Agency FB" pitchFamily="34" charset="0"/>
              </a:rPr>
              <a:t>WIFI MODULE ESP-8266</a:t>
            </a:r>
            <a:endParaRPr lang="en-US" sz="2800" dirty="0">
              <a:latin typeface="Agency FB" pitchFamily="34" charset="0"/>
            </a:endParaRPr>
          </a:p>
        </p:txBody>
      </p:sp>
      <p:pic>
        <p:nvPicPr>
          <p:cNvPr id="7" name="Picture 6"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8C2E478F-E849-4A8C-AF1F-CBCC78A7CBFA}" type="slidenum">
              <a:rPr lang="en-US" smtClean="0"/>
              <a:pPr/>
              <a:t>15</a:t>
            </a:fld>
            <a:endParaRPr lang="en-US" dirty="0"/>
          </a:p>
        </p:txBody>
      </p:sp>
      <p:sp>
        <p:nvSpPr>
          <p:cNvPr id="2" name="Title 1"/>
          <p:cNvSpPr>
            <a:spLocks noGrp="1"/>
          </p:cNvSpPr>
          <p:nvPr>
            <p:ph type="title"/>
          </p:nvPr>
        </p:nvSpPr>
        <p:spPr/>
        <p:txBody>
          <a:bodyPr/>
          <a:lstStyle/>
          <a:p>
            <a:r>
              <a:rPr lang="en-IN" dirty="0" smtClean="0"/>
              <a:t>MODULE-2</a:t>
            </a:r>
            <a:endParaRPr lang="en-US" dirty="0"/>
          </a:p>
        </p:txBody>
      </p:sp>
      <p:sp>
        <p:nvSpPr>
          <p:cNvPr id="4" name="Content Placeholder 3"/>
          <p:cNvSpPr>
            <a:spLocks noGrp="1"/>
          </p:cNvSpPr>
          <p:nvPr>
            <p:ph idx="1"/>
          </p:nvPr>
        </p:nvSpPr>
        <p:spPr>
          <a:xfrm>
            <a:off x="775854" y="1600200"/>
            <a:ext cx="11416145" cy="5257800"/>
          </a:xfrm>
        </p:spPr>
        <p:txBody>
          <a:bodyPr>
            <a:normAutofit fontScale="92500" lnSpcReduction="10000"/>
          </a:bodyPr>
          <a:lstStyle/>
          <a:p>
            <a:pPr>
              <a:buNone/>
            </a:pPr>
            <a:r>
              <a:rPr lang="en-IN" sz="2800" dirty="0" smtClean="0">
                <a:solidFill>
                  <a:schemeClr val="tx2">
                    <a:lumMod val="60000"/>
                    <a:lumOff val="40000"/>
                  </a:schemeClr>
                </a:solidFill>
                <a:latin typeface="Agency FB" pitchFamily="34" charset="0"/>
              </a:rPr>
              <a:t>                                               CONTROLLER – [ESP-8266]</a:t>
            </a:r>
          </a:p>
          <a:p>
            <a:endParaRPr lang="en-IN" sz="2800" dirty="0" smtClean="0"/>
          </a:p>
          <a:p>
            <a:r>
              <a:rPr lang="en-IN" sz="2800" dirty="0" smtClean="0"/>
              <a:t>ESP8266 module, which can then connect to it  either using with  your smart phone or computer device. Then you can configure the </a:t>
            </a:r>
            <a:r>
              <a:rPr lang="en-IN" sz="2800" dirty="0" err="1" smtClean="0"/>
              <a:t>WiFi</a:t>
            </a:r>
            <a:r>
              <a:rPr lang="en-IN" sz="2800" dirty="0" smtClean="0"/>
              <a:t> connection and connect it to your local </a:t>
            </a:r>
            <a:r>
              <a:rPr lang="en-IN" sz="2800" dirty="0" err="1" smtClean="0"/>
              <a:t>WiFi</a:t>
            </a:r>
            <a:r>
              <a:rPr lang="en-IN" sz="2800" dirty="0" smtClean="0"/>
              <a:t> network using the web interface.</a:t>
            </a:r>
          </a:p>
          <a:p>
            <a:endParaRPr lang="en-IN" sz="2800" dirty="0" smtClean="0"/>
          </a:p>
          <a:p>
            <a:r>
              <a:rPr lang="en-IN" sz="2800" dirty="0" smtClean="0"/>
              <a:t>Through which can use it for video surveillance &amp; monitoring which  can be controlled GUI interface</a:t>
            </a:r>
          </a:p>
          <a:p>
            <a:endParaRPr lang="en-US" dirty="0"/>
          </a:p>
        </p:txBody>
      </p:sp>
      <p:pic>
        <p:nvPicPr>
          <p:cNvPr id="5" name="Picture 4" descr="white.png"/>
          <p:cNvPicPr>
            <a:picLocks noChangeAspect="1"/>
          </p:cNvPicPr>
          <p:nvPr/>
        </p:nvPicPr>
        <p:blipFill>
          <a:blip r:embed="rId2"/>
          <a:stretch>
            <a:fillRect/>
          </a:stretch>
        </p:blipFill>
        <p:spPr>
          <a:xfrm>
            <a:off x="7402286" y="6309360"/>
            <a:ext cx="4789714" cy="5355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8C2E478F-E849-4A8C-AF1F-CBCC78A7CBFA}" type="slidenum">
              <a:rPr lang="en-US" smtClean="0"/>
              <a:pPr/>
              <a:t>16</a:t>
            </a:fld>
            <a:endParaRPr lang="en-US" dirty="0"/>
          </a:p>
        </p:txBody>
      </p:sp>
      <p:sp>
        <p:nvSpPr>
          <p:cNvPr id="2" name="Title 1"/>
          <p:cNvSpPr>
            <a:spLocks noGrp="1"/>
          </p:cNvSpPr>
          <p:nvPr>
            <p:ph type="title"/>
          </p:nvPr>
        </p:nvSpPr>
        <p:spPr/>
        <p:txBody>
          <a:bodyPr/>
          <a:lstStyle/>
          <a:p>
            <a:r>
              <a:rPr lang="en-IN" dirty="0" smtClean="0"/>
              <a:t>CIRCUIT</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2216727" y="1819794"/>
            <a:ext cx="8035638" cy="4581006"/>
          </a:xfrm>
          <a:prstGeom prst="rect">
            <a:avLst/>
          </a:prstGeom>
        </p:spPr>
      </p:pic>
      <p:pic>
        <p:nvPicPr>
          <p:cNvPr id="6" name="Picture 5" descr="white.png"/>
          <p:cNvPicPr>
            <a:picLocks noChangeAspect="1"/>
          </p:cNvPicPr>
          <p:nvPr/>
        </p:nvPicPr>
        <p:blipFill>
          <a:blip r:embed="rId3"/>
          <a:stretch>
            <a:fillRect/>
          </a:stretch>
        </p:blipFill>
        <p:spPr>
          <a:xfrm>
            <a:off x="7402286" y="6309360"/>
            <a:ext cx="4789714" cy="5355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fontScale="92500" lnSpcReduction="20000"/>
          </a:bodyPr>
          <a:lstStyle/>
          <a:p>
            <a:r>
              <a:rPr lang="en-IN" dirty="0" smtClean="0"/>
              <a:t> </a:t>
            </a:r>
            <a:endParaRPr lang="en-US" dirty="0"/>
          </a:p>
        </p:txBody>
      </p:sp>
      <p:sp>
        <p:nvSpPr>
          <p:cNvPr id="3" name="Slide Number Placeholder 2"/>
          <p:cNvSpPr>
            <a:spLocks noGrp="1"/>
          </p:cNvSpPr>
          <p:nvPr>
            <p:ph type="sldNum" sz="quarter" idx="12"/>
          </p:nvPr>
        </p:nvSpPr>
        <p:spPr/>
        <p:txBody>
          <a:bodyPr>
            <a:normAutofit/>
          </a:bodyPr>
          <a:lstStyle/>
          <a:p>
            <a:fld id="{8C2E478F-E849-4A8C-AF1F-CBCC78A7CBFA}" type="slidenum">
              <a:rPr lang="en-US" smtClean="0"/>
              <a:pPr/>
              <a:t>17</a:t>
            </a:fld>
            <a:endParaRPr lang="en-US" dirty="0"/>
          </a:p>
        </p:txBody>
      </p:sp>
      <p:sp>
        <p:nvSpPr>
          <p:cNvPr id="2" name="Title 1"/>
          <p:cNvSpPr>
            <a:spLocks noGrp="1"/>
          </p:cNvSpPr>
          <p:nvPr>
            <p:ph type="title"/>
          </p:nvPr>
        </p:nvSpPr>
        <p:spPr/>
        <p:txBody>
          <a:bodyPr/>
          <a:lstStyle/>
          <a:p>
            <a:r>
              <a:rPr lang="en-IN" dirty="0" smtClean="0"/>
              <a:t>PROGRAM</a:t>
            </a:r>
            <a:endParaRPr lang="en-US" dirty="0"/>
          </a:p>
        </p:txBody>
      </p:sp>
      <p:pic>
        <p:nvPicPr>
          <p:cNvPr id="6" name="Picture 5" descr="white.png"/>
          <p:cNvPicPr>
            <a:picLocks noChangeAspect="1"/>
          </p:cNvPicPr>
          <p:nvPr/>
        </p:nvPicPr>
        <p:blipFill>
          <a:blip r:embed="rId2"/>
          <a:stretch>
            <a:fillRect/>
          </a:stretch>
        </p:blipFill>
        <p:spPr>
          <a:xfrm>
            <a:off x="7402286" y="6309360"/>
            <a:ext cx="4789714" cy="5355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8C2E478F-E849-4A8C-AF1F-CBCC78A7CBFA}" type="slidenum">
              <a:rPr lang="en-US" smtClean="0"/>
              <a:pPr/>
              <a:t>18</a:t>
            </a:fld>
            <a:endParaRPr lang="en-US" dirty="0"/>
          </a:p>
        </p:txBody>
      </p:sp>
      <p:pic>
        <p:nvPicPr>
          <p:cNvPr id="6" name="Picture 5" descr="D.PNG"/>
          <p:cNvPicPr>
            <a:picLocks noChangeAspect="1"/>
          </p:cNvPicPr>
          <p:nvPr/>
        </p:nvPicPr>
        <p:blipFill>
          <a:blip r:embed="rId2"/>
          <a:stretch>
            <a:fillRect/>
          </a:stretch>
        </p:blipFill>
        <p:spPr>
          <a:xfrm>
            <a:off x="0" y="-1"/>
            <a:ext cx="6206836" cy="6262255"/>
          </a:xfrm>
          <a:prstGeom prst="rect">
            <a:avLst/>
          </a:prstGeom>
        </p:spPr>
      </p:pic>
      <p:pic>
        <p:nvPicPr>
          <p:cNvPr id="4" name="Picture 3" descr="white.png"/>
          <p:cNvPicPr>
            <a:picLocks noChangeAspect="1"/>
          </p:cNvPicPr>
          <p:nvPr/>
        </p:nvPicPr>
        <p:blipFill>
          <a:blip r:embed="rId3"/>
          <a:stretch>
            <a:fillRect/>
          </a:stretch>
        </p:blipFill>
        <p:spPr>
          <a:xfrm>
            <a:off x="7402286" y="6309360"/>
            <a:ext cx="4789714" cy="5355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19</a:t>
            </a:fld>
            <a:endParaRPr lang="en-US" dirty="0"/>
          </a:p>
        </p:txBody>
      </p:sp>
      <p:pic>
        <p:nvPicPr>
          <p:cNvPr id="2050" name="Picture 2"/>
          <p:cNvPicPr>
            <a:picLocks noChangeAspect="1" noChangeArrowheads="1"/>
          </p:cNvPicPr>
          <p:nvPr/>
        </p:nvPicPr>
        <p:blipFill>
          <a:blip r:embed="rId2"/>
          <a:srcRect/>
          <a:stretch>
            <a:fillRect/>
          </a:stretch>
        </p:blipFill>
        <p:spPr bwMode="auto">
          <a:xfrm>
            <a:off x="1" y="0"/>
            <a:ext cx="5749636" cy="6123709"/>
          </a:xfrm>
          <a:prstGeom prst="rect">
            <a:avLst/>
          </a:prstGeom>
          <a:noFill/>
          <a:ln w="9525">
            <a:noFill/>
            <a:miter lim="800000"/>
            <a:headEnd/>
            <a:tailEnd/>
          </a:ln>
          <a:effectLst/>
        </p:spPr>
      </p:pic>
      <p:pic>
        <p:nvPicPr>
          <p:cNvPr id="4" name="Picture 3"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365" y="1"/>
            <a:ext cx="10787270" cy="1634836"/>
          </a:xfrm>
        </p:spPr>
        <p:txBody>
          <a:bodyPr>
            <a:normAutofit/>
          </a:bodyPr>
          <a:lstStyle/>
          <a:p>
            <a:r>
              <a:rPr lang="en-IN" spc="0" dirty="0" smtClean="0">
                <a:solidFill>
                  <a:srgbClr val="A53F52"/>
                </a:solidFill>
                <a:latin typeface="Bodoni MT" pitchFamily="18" charset="0"/>
              </a:rPr>
              <a:t>Acknowledgment</a:t>
            </a:r>
            <a:endParaRPr lang="en-US" dirty="0">
              <a:solidFill>
                <a:srgbClr val="A53F52"/>
              </a:solidFill>
            </a:endParaRPr>
          </a:p>
        </p:txBody>
      </p:sp>
      <p:sp>
        <p:nvSpPr>
          <p:cNvPr id="4" name="Text Placeholder 3"/>
          <p:cNvSpPr>
            <a:spLocks noGrp="1"/>
          </p:cNvSpPr>
          <p:nvPr>
            <p:ph type="body" idx="1"/>
          </p:nvPr>
        </p:nvSpPr>
        <p:spPr>
          <a:xfrm>
            <a:off x="623454" y="1634836"/>
            <a:ext cx="11000509" cy="4862946"/>
          </a:xfrm>
        </p:spPr>
        <p:txBody>
          <a:bodyPr>
            <a:normAutofit/>
          </a:bodyPr>
          <a:lstStyle/>
          <a:p>
            <a:pPr marL="342900" lvl="0" indent="-342900" algn="l">
              <a:lnSpc>
                <a:spcPct val="150000"/>
              </a:lnSpc>
              <a:buFont typeface="Wingdings" pitchFamily="2" charset="2"/>
              <a:buChar char="Ø"/>
            </a:pPr>
            <a:r>
              <a:rPr lang="en-US" sz="2000" spc="0" dirty="0" smtClean="0">
                <a:solidFill>
                  <a:prstClr val="black"/>
                </a:solidFill>
              </a:rPr>
              <a:t>Firstly we would like to thanks our </a:t>
            </a:r>
            <a:r>
              <a:rPr lang="en-US" sz="2000" spc="0" dirty="0" smtClean="0">
                <a:solidFill>
                  <a:prstClr val="black"/>
                </a:solidFill>
              </a:rPr>
              <a:t>madam</a:t>
            </a:r>
            <a:r>
              <a:rPr lang="en-US" sz="2000" spc="0" dirty="0" smtClean="0">
                <a:solidFill>
                  <a:prstClr val="black"/>
                </a:solidFill>
              </a:rPr>
              <a:t> </a:t>
            </a:r>
            <a:r>
              <a:rPr lang="en-US" sz="2000" spc="0" dirty="0" smtClean="0">
                <a:solidFill>
                  <a:prstClr val="black"/>
                </a:solidFill>
              </a:rPr>
              <a:t>for </a:t>
            </a:r>
            <a:r>
              <a:rPr lang="en-US" sz="2000" spc="0" dirty="0" smtClean="0">
                <a:solidFill>
                  <a:prstClr val="black"/>
                </a:solidFill>
              </a:rPr>
              <a:t>her </a:t>
            </a:r>
            <a:r>
              <a:rPr lang="en-US" sz="2000" spc="0" dirty="0" smtClean="0">
                <a:solidFill>
                  <a:prstClr val="black"/>
                </a:solidFill>
              </a:rPr>
              <a:t>invaluable Guidance in our topic. </a:t>
            </a:r>
            <a:r>
              <a:rPr lang="en-US" sz="2000" spc="0" dirty="0" smtClean="0">
                <a:solidFill>
                  <a:prstClr val="black"/>
                </a:solidFill>
              </a:rPr>
              <a:t>She </a:t>
            </a:r>
            <a:r>
              <a:rPr lang="en-US" sz="2000" spc="0" dirty="0" smtClean="0">
                <a:solidFill>
                  <a:prstClr val="black"/>
                </a:solidFill>
              </a:rPr>
              <a:t>took interest in checking all minute bugs in our project report and guided us throughout the project.</a:t>
            </a:r>
          </a:p>
          <a:p>
            <a:pPr marL="342900" lvl="0" indent="-342900" algn="l">
              <a:lnSpc>
                <a:spcPct val="150000"/>
              </a:lnSpc>
              <a:buFont typeface="Wingdings" pitchFamily="2" charset="2"/>
              <a:buChar char="Ø"/>
            </a:pPr>
            <a:r>
              <a:rPr lang="en-US" sz="2000" spc="0" dirty="0" smtClean="0">
                <a:solidFill>
                  <a:prstClr val="black"/>
                </a:solidFill>
              </a:rPr>
              <a:t>Our deepest and most sincere feeling of gratitude to our Section in-charge who has kindly allowed us to work on this topic and for his valuable guideline to us.</a:t>
            </a:r>
          </a:p>
          <a:p>
            <a:pPr marL="342900" lvl="0" indent="-342900" algn="l">
              <a:lnSpc>
                <a:spcPct val="150000"/>
              </a:lnSpc>
              <a:buFont typeface="Wingdings" pitchFamily="2" charset="2"/>
              <a:buChar char="Ø"/>
            </a:pPr>
            <a:r>
              <a:rPr lang="en-US" sz="2000" spc="0" dirty="0" smtClean="0">
                <a:solidFill>
                  <a:prstClr val="black"/>
                </a:solidFill>
              </a:rPr>
              <a:t>We also want to thank our classmates for their motivation. Finally we would like to express our cordially thanks to all of those who helped us directly or indirectly in this project work. We dedicate our project to the institution of our life that is our parents.</a:t>
            </a:r>
          </a:p>
          <a:p>
            <a:pPr algn="l"/>
            <a:endParaRPr lang="en-US" dirty="0"/>
          </a:p>
        </p:txBody>
      </p:sp>
      <p:pic>
        <p:nvPicPr>
          <p:cNvPr id="5" name="Picture 4" descr="white.png"/>
          <p:cNvPicPr>
            <a:picLocks noChangeAspect="1"/>
          </p:cNvPicPr>
          <p:nvPr/>
        </p:nvPicPr>
        <p:blipFill>
          <a:blip r:embed="rId2"/>
          <a:stretch>
            <a:fillRect/>
          </a:stretch>
        </p:blipFill>
        <p:spPr>
          <a:xfrm>
            <a:off x="7402286" y="6322423"/>
            <a:ext cx="4789714" cy="5355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20</a:t>
            </a:fld>
            <a:endParaRPr lang="en-US" dirty="0"/>
          </a:p>
        </p:txBody>
      </p:sp>
      <p:pic>
        <p:nvPicPr>
          <p:cNvPr id="3" name="Picture 2" descr="D.PNG"/>
          <p:cNvPicPr>
            <a:picLocks noChangeAspect="1"/>
          </p:cNvPicPr>
          <p:nvPr/>
        </p:nvPicPr>
        <p:blipFill>
          <a:blip r:embed="rId2"/>
          <a:stretch>
            <a:fillRect/>
          </a:stretch>
        </p:blipFill>
        <p:spPr>
          <a:xfrm>
            <a:off x="0" y="0"/>
            <a:ext cx="4904509" cy="6151418"/>
          </a:xfrm>
          <a:prstGeom prst="rect">
            <a:avLst/>
          </a:prstGeom>
        </p:spPr>
      </p:pic>
      <p:pic>
        <p:nvPicPr>
          <p:cNvPr id="4" name="Picture 3"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21</a:t>
            </a:fld>
            <a:endParaRPr lang="en-US" dirty="0"/>
          </a:p>
        </p:txBody>
      </p:sp>
      <p:pic>
        <p:nvPicPr>
          <p:cNvPr id="3074" name="Picture 2"/>
          <p:cNvPicPr>
            <a:picLocks noChangeAspect="1" noChangeArrowheads="1"/>
          </p:cNvPicPr>
          <p:nvPr/>
        </p:nvPicPr>
        <p:blipFill>
          <a:blip r:embed="rId2"/>
          <a:srcRect/>
          <a:stretch>
            <a:fillRect/>
          </a:stretch>
        </p:blipFill>
        <p:spPr bwMode="auto">
          <a:xfrm>
            <a:off x="332509" y="0"/>
            <a:ext cx="3810000" cy="6303818"/>
          </a:xfrm>
          <a:prstGeom prst="rect">
            <a:avLst/>
          </a:prstGeom>
          <a:noFill/>
          <a:ln w="9525">
            <a:noFill/>
            <a:miter lim="800000"/>
            <a:headEnd/>
            <a:tailEnd/>
          </a:ln>
          <a:effectLst/>
        </p:spPr>
      </p:pic>
      <p:pic>
        <p:nvPicPr>
          <p:cNvPr id="4" name="Picture 3"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22</a:t>
            </a:fld>
            <a:endParaRPr lang="en-US" dirty="0"/>
          </a:p>
        </p:txBody>
      </p:sp>
      <p:pic>
        <p:nvPicPr>
          <p:cNvPr id="4098" name="Picture 2"/>
          <p:cNvPicPr>
            <a:picLocks noChangeAspect="1" noChangeArrowheads="1"/>
          </p:cNvPicPr>
          <p:nvPr/>
        </p:nvPicPr>
        <p:blipFill>
          <a:blip r:embed="rId2"/>
          <a:srcRect/>
          <a:stretch>
            <a:fillRect/>
          </a:stretch>
        </p:blipFill>
        <p:spPr bwMode="auto">
          <a:xfrm>
            <a:off x="194829" y="1"/>
            <a:ext cx="4155498" cy="6373090"/>
          </a:xfrm>
          <a:prstGeom prst="rect">
            <a:avLst/>
          </a:prstGeom>
          <a:noFill/>
          <a:ln w="9525">
            <a:noFill/>
            <a:miter lim="800000"/>
            <a:headEnd/>
            <a:tailEnd/>
          </a:ln>
          <a:effectLst/>
        </p:spPr>
      </p:pic>
      <p:pic>
        <p:nvPicPr>
          <p:cNvPr id="4" name="Picture 3" descr="white.png"/>
          <p:cNvPicPr>
            <a:picLocks noChangeAspect="1"/>
          </p:cNvPicPr>
          <p:nvPr/>
        </p:nvPicPr>
        <p:blipFill>
          <a:blip r:embed="rId3"/>
          <a:stretch>
            <a:fillRect/>
          </a:stretch>
        </p:blipFill>
        <p:spPr>
          <a:xfrm>
            <a:off x="7402286" y="6309360"/>
            <a:ext cx="4789714" cy="5355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23</a:t>
            </a:fld>
            <a:endParaRPr lang="en-US" dirty="0"/>
          </a:p>
        </p:txBody>
      </p:sp>
      <p:pic>
        <p:nvPicPr>
          <p:cNvPr id="4" name="Picture 3" descr="D.PNG"/>
          <p:cNvPicPr>
            <a:picLocks noChangeAspect="1"/>
          </p:cNvPicPr>
          <p:nvPr/>
        </p:nvPicPr>
        <p:blipFill>
          <a:blip r:embed="rId2"/>
          <a:stretch>
            <a:fillRect/>
          </a:stretch>
        </p:blipFill>
        <p:spPr>
          <a:xfrm>
            <a:off x="-1" y="166255"/>
            <a:ext cx="3477491" cy="6054435"/>
          </a:xfrm>
          <a:prstGeom prst="rect">
            <a:avLst/>
          </a:prstGeom>
        </p:spPr>
      </p:pic>
      <p:pic>
        <p:nvPicPr>
          <p:cNvPr id="5" name="Picture 4"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24</a:t>
            </a:fld>
            <a:endParaRPr lang="en-US" dirty="0"/>
          </a:p>
        </p:txBody>
      </p:sp>
      <p:pic>
        <p:nvPicPr>
          <p:cNvPr id="6146" name="Picture 2"/>
          <p:cNvPicPr>
            <a:picLocks noChangeAspect="1" noChangeArrowheads="1"/>
          </p:cNvPicPr>
          <p:nvPr/>
        </p:nvPicPr>
        <p:blipFill>
          <a:blip r:embed="rId2"/>
          <a:srcRect/>
          <a:stretch>
            <a:fillRect/>
          </a:stretch>
        </p:blipFill>
        <p:spPr bwMode="auto">
          <a:xfrm>
            <a:off x="0" y="0"/>
            <a:ext cx="4031673" cy="6345382"/>
          </a:xfrm>
          <a:prstGeom prst="rect">
            <a:avLst/>
          </a:prstGeom>
          <a:noFill/>
          <a:ln w="9525">
            <a:noFill/>
            <a:miter lim="800000"/>
            <a:headEnd/>
            <a:tailEnd/>
          </a:ln>
          <a:effectLst/>
        </p:spPr>
      </p:pic>
      <p:pic>
        <p:nvPicPr>
          <p:cNvPr id="4" name="Picture 3"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25</a:t>
            </a:fld>
            <a:endParaRPr lang="en-US" dirty="0"/>
          </a:p>
        </p:txBody>
      </p:sp>
      <p:pic>
        <p:nvPicPr>
          <p:cNvPr id="7170" name="Picture 2"/>
          <p:cNvPicPr>
            <a:picLocks noChangeAspect="1" noChangeArrowheads="1"/>
          </p:cNvPicPr>
          <p:nvPr/>
        </p:nvPicPr>
        <p:blipFill>
          <a:blip r:embed="rId2"/>
          <a:srcRect/>
          <a:stretch>
            <a:fillRect/>
          </a:stretch>
        </p:blipFill>
        <p:spPr bwMode="auto">
          <a:xfrm>
            <a:off x="1" y="0"/>
            <a:ext cx="3338944" cy="6400800"/>
          </a:xfrm>
          <a:prstGeom prst="rect">
            <a:avLst/>
          </a:prstGeom>
          <a:noFill/>
          <a:ln w="9525">
            <a:noFill/>
            <a:miter lim="800000"/>
            <a:headEnd/>
            <a:tailEnd/>
          </a:ln>
          <a:effectLst/>
        </p:spPr>
      </p:pic>
      <p:pic>
        <p:nvPicPr>
          <p:cNvPr id="4" name="Picture 3" descr="white.png"/>
          <p:cNvPicPr>
            <a:picLocks noChangeAspect="1"/>
          </p:cNvPicPr>
          <p:nvPr/>
        </p:nvPicPr>
        <p:blipFill>
          <a:blip r:embed="rId3"/>
          <a:stretch>
            <a:fillRect/>
          </a:stretch>
        </p:blipFill>
        <p:spPr>
          <a:xfrm>
            <a:off x="7402286" y="6296297"/>
            <a:ext cx="4789714" cy="5355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IN" dirty="0" smtClean="0"/>
              <a:t>ADVANTAGES V/S LIMITATIONS</a:t>
            </a:r>
            <a:endParaRPr lang="en-US" dirty="0"/>
          </a:p>
        </p:txBody>
      </p:sp>
      <p:sp>
        <p:nvSpPr>
          <p:cNvPr id="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p:txBody>
          <a:bodyPr>
            <a:normAutofit fontScale="92500" lnSpcReduction="10000"/>
          </a:bodyPr>
          <a:lstStyle/>
          <a:p>
            <a:r>
              <a:rPr lang="en-IN" dirty="0" smtClean="0"/>
              <a:t>ADVANTAGES</a:t>
            </a:r>
            <a:endParaRPr lang="en-US" dirty="0"/>
          </a:p>
        </p:txBody>
      </p:sp>
      <p:sp>
        <p:nvSpPr>
          <p:cNvPr id="5"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a:xfrm>
            <a:off x="812800" y="2438399"/>
            <a:ext cx="5181600" cy="4738255"/>
          </a:xfrm>
        </p:spPr>
        <p:txBody>
          <a:bodyPr>
            <a:normAutofit fontScale="40000" lnSpcReduction="20000"/>
          </a:bodyPr>
          <a:lstStyle/>
          <a:p>
            <a:pPr marL="457200" indent="-457200">
              <a:buFont typeface="Wingdings" pitchFamily="2" charset="2"/>
              <a:buChar char="q"/>
            </a:pPr>
            <a:r>
              <a:rPr lang="en-IN" sz="3300" dirty="0" smtClean="0">
                <a:solidFill>
                  <a:schemeClr val="bg1"/>
                </a:solidFill>
              </a:rPr>
              <a:t>Wi-Fi based wireless broadband services could be used for public surveillance systems (Surveillance of a locality, street, traffic junctions, etc).   </a:t>
            </a:r>
          </a:p>
          <a:p>
            <a:pPr marL="457200" indent="-457200">
              <a:buFont typeface="Wingdings" pitchFamily="2" charset="2"/>
              <a:buChar char="q"/>
            </a:pPr>
            <a:r>
              <a:rPr lang="en-IN" sz="3300" dirty="0" smtClean="0">
                <a:solidFill>
                  <a:schemeClr val="bg1"/>
                </a:solidFill>
              </a:rPr>
              <a:t>Wireless surveillance cameras can be useful in situations where it is difficult to lay cables – Museums, Heritage buildings, Industrial plants, etc.  </a:t>
            </a:r>
          </a:p>
          <a:p>
            <a:pPr marL="457200" indent="-457200"/>
            <a:r>
              <a:rPr lang="en-IN" sz="3300" dirty="0" smtClean="0">
                <a:solidFill>
                  <a:schemeClr val="bg1"/>
                </a:solidFill>
              </a:rPr>
              <a:t>Wireless surveillance system is cost effective (when compared to wired networks involving Fibre Cables, Trenching, etc) to install and maintain.  </a:t>
            </a:r>
          </a:p>
          <a:p>
            <a:pPr marL="457200" indent="-457200">
              <a:buFont typeface="Wingdings" pitchFamily="2" charset="2"/>
              <a:buChar char="q"/>
            </a:pPr>
            <a:r>
              <a:rPr lang="en-IN" sz="3300" dirty="0" smtClean="0">
                <a:solidFill>
                  <a:schemeClr val="bg1"/>
                </a:solidFill>
              </a:rPr>
              <a:t>Wireless Networks can be deployed quickly and wireless surveillance can be used for providing temporary Wi-Fi to fairs/ exhibitions, etc. </a:t>
            </a:r>
          </a:p>
          <a:p>
            <a:pPr marL="457200" indent="-457200">
              <a:buFont typeface="Wingdings" pitchFamily="2" charset="2"/>
              <a:buChar char="q"/>
            </a:pPr>
            <a:r>
              <a:rPr lang="en-IN" sz="3300" dirty="0" smtClean="0">
                <a:solidFill>
                  <a:schemeClr val="bg1"/>
                </a:solidFill>
              </a:rPr>
              <a:t>Wireless Point-to-Point back-haul networks could extend the network to more than 5 KM over the wireless medium, if required. </a:t>
            </a:r>
          </a:p>
          <a:p>
            <a:pPr marL="0" indent="0">
              <a:buNone/>
            </a:pPr>
            <a:endParaRPr lang="en-US" dirty="0"/>
          </a:p>
        </p:txBody>
      </p:sp>
      <p:sp>
        <p:nvSpPr>
          <p:cNvPr id="6" name="Text Placeholder 5">
            <a:extLst>
              <a:ext uri="{FF2B5EF4-FFF2-40B4-BE49-F238E27FC236}">
                <a16:creationId xmlns:a16="http://schemas.microsoft.com/office/drawing/2014/main" xmlns="" id="{5FBB0776-0624-4A97-8BD3-03CF602288BA}"/>
              </a:ext>
            </a:extLst>
          </p:cNvPr>
          <p:cNvSpPr>
            <a:spLocks noGrp="1"/>
          </p:cNvSpPr>
          <p:nvPr>
            <p:ph type="body" sz="quarter" idx="3"/>
          </p:nvPr>
        </p:nvSpPr>
        <p:spPr/>
        <p:txBody>
          <a:bodyPr>
            <a:normAutofit fontScale="92500" lnSpcReduction="10000"/>
          </a:bodyPr>
          <a:lstStyle/>
          <a:p>
            <a:r>
              <a:rPr lang="en-IN" dirty="0" smtClean="0"/>
              <a:t>LIMITATIONS</a:t>
            </a:r>
            <a:endParaRPr lang="en-US" dirty="0"/>
          </a:p>
        </p:txBody>
      </p:sp>
      <p:sp>
        <p:nvSpPr>
          <p:cNvPr id="7" name="Content Placeholder 6">
            <a:extLst>
              <a:ext uri="{FF2B5EF4-FFF2-40B4-BE49-F238E27FC236}">
                <a16:creationId xmlns:a16="http://schemas.microsoft.com/office/drawing/2014/main" xmlns="" id="{EFFBC808-1837-4C36-BFF0-135B8C1042A2}"/>
              </a:ext>
            </a:extLst>
          </p:cNvPr>
          <p:cNvSpPr>
            <a:spLocks noGrp="1"/>
          </p:cNvSpPr>
          <p:nvPr>
            <p:ph sz="quarter" idx="4"/>
          </p:nvPr>
        </p:nvSpPr>
        <p:spPr>
          <a:xfrm>
            <a:off x="6400800" y="2438399"/>
            <a:ext cx="5181600" cy="4724401"/>
          </a:xfrm>
        </p:spPr>
        <p:txBody>
          <a:bodyPr>
            <a:normAutofit/>
          </a:bodyPr>
          <a:lstStyle/>
          <a:p>
            <a:pPr marL="457200" indent="-457200">
              <a:buFont typeface="Wingdings" pitchFamily="2" charset="2"/>
              <a:buChar char="q"/>
            </a:pPr>
            <a:r>
              <a:rPr lang="en-IN" sz="1300" b="1" dirty="0" smtClean="0"/>
              <a:t> </a:t>
            </a:r>
            <a:r>
              <a:rPr lang="en-IN" sz="1300" dirty="0" smtClean="0">
                <a:solidFill>
                  <a:schemeClr val="bg1"/>
                </a:solidFill>
              </a:rPr>
              <a:t>If the wireless network is not properly configured, there would be interference from access points operating in the same channel (From internal and </a:t>
            </a:r>
            <a:r>
              <a:rPr lang="en-IN" sz="1300" dirty="0" err="1" smtClean="0">
                <a:solidFill>
                  <a:schemeClr val="bg1"/>
                </a:solidFill>
              </a:rPr>
              <a:t>neighboring</a:t>
            </a:r>
            <a:r>
              <a:rPr lang="en-IN" sz="1300" dirty="0" smtClean="0">
                <a:solidFill>
                  <a:schemeClr val="bg1"/>
                </a:solidFill>
              </a:rPr>
              <a:t> AP’s) which would reduce the quality of the Wi-Fi network. </a:t>
            </a:r>
          </a:p>
          <a:p>
            <a:pPr marL="457200" indent="-457200">
              <a:buFont typeface="Wingdings" pitchFamily="2" charset="2"/>
              <a:buChar char="q"/>
            </a:pPr>
            <a:r>
              <a:rPr lang="en-IN" sz="1300" dirty="0" smtClean="0">
                <a:solidFill>
                  <a:schemeClr val="bg1"/>
                </a:solidFill>
              </a:rPr>
              <a:t> The most commonly used Wi-Fi network band – 2.4 </a:t>
            </a:r>
            <a:r>
              <a:rPr lang="en-IN" sz="1300" dirty="0" err="1" smtClean="0">
                <a:solidFill>
                  <a:schemeClr val="bg1"/>
                </a:solidFill>
              </a:rPr>
              <a:t>Ghz</a:t>
            </a:r>
            <a:r>
              <a:rPr lang="en-IN" sz="1300" dirty="0" smtClean="0">
                <a:solidFill>
                  <a:schemeClr val="bg1"/>
                </a:solidFill>
              </a:rPr>
              <a:t> has only three non-overlapping channels and is always over-crowded. Besides, non Wi-Fi devices like Microwave Owens, Bluetooth devices, etc can interfere with Wireless networks.  </a:t>
            </a:r>
          </a:p>
          <a:p>
            <a:pPr marL="457200" indent="-457200">
              <a:buFont typeface="Wingdings" pitchFamily="2" charset="2"/>
              <a:buChar char="q"/>
            </a:pPr>
            <a:r>
              <a:rPr lang="en-IN" sz="1300" dirty="0" smtClean="0">
                <a:solidFill>
                  <a:schemeClr val="bg1"/>
                </a:solidFill>
              </a:rPr>
              <a:t>For long-haul backbone wireless networks, Line of Sight might be required. Even for </a:t>
            </a:r>
            <a:r>
              <a:rPr lang="en-IN" sz="1300" dirty="0" err="1" smtClean="0">
                <a:solidFill>
                  <a:schemeClr val="bg1"/>
                </a:solidFill>
              </a:rPr>
              <a:t>WiFi</a:t>
            </a:r>
            <a:r>
              <a:rPr lang="en-IN" sz="1300" dirty="0" smtClean="0">
                <a:solidFill>
                  <a:schemeClr val="bg1"/>
                </a:solidFill>
              </a:rPr>
              <a:t> access networks (that don’t require a Line of Sight), the signal strength and signal quality might be affected due </a:t>
            </a:r>
            <a:r>
              <a:rPr lang="en-IN" sz="1500" dirty="0" smtClean="0">
                <a:solidFill>
                  <a:schemeClr val="bg1"/>
                </a:solidFill>
              </a:rPr>
              <a:t>to interfering objects like Glass, Trees, Elevators, Metallic Racks, etc. </a:t>
            </a:r>
            <a:r>
              <a:rPr lang="en-IN" sz="1500" b="1" dirty="0" smtClean="0">
                <a:solidFill>
                  <a:schemeClr val="bg1"/>
                </a:solidFill>
              </a:rPr>
              <a:t>  </a:t>
            </a:r>
          </a:p>
          <a:p>
            <a:pPr marL="0" indent="0">
              <a:buNone/>
            </a:pPr>
            <a:endParaRPr lang="en-US" sz="1500" dirty="0"/>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normAutofit/>
          </a:bodyPr>
          <a:lstStyle/>
          <a:p>
            <a:fld id="{8C2E478F-E849-4A8C-AF1F-CBCC78A7CBFA}" type="slidenum">
              <a:rPr lang="en-US" smtClean="0"/>
              <a:pPr/>
              <a:t>26</a:t>
            </a:fld>
            <a:endParaRPr lang="en-US" dirty="0"/>
          </a:p>
        </p:txBody>
      </p:sp>
    </p:spTree>
    <p:extLst>
      <p:ext uri="{BB962C8B-B14F-4D97-AF65-F5344CB8AC3E}">
        <p14:creationId xmlns:p14="http://schemas.microsoft.com/office/powerpoint/2010/main" xmlns="" val="161926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871200" cy="1143000"/>
          </a:xfrm>
        </p:spPr>
        <p:txBody>
          <a:bodyPr>
            <a:normAutofit fontScale="90000"/>
          </a:bodyPr>
          <a:lstStyle/>
          <a:p>
            <a:r>
              <a:rPr lang="en-IN" dirty="0" smtClean="0"/>
              <a:t>THE WORKING MODEL OF IOT BASED SURVEILLANCE CAR</a:t>
            </a:r>
            <a:endParaRPr lang="en-US" dirty="0"/>
          </a:p>
        </p:txBody>
      </p:sp>
      <p:sp>
        <p:nvSpPr>
          <p:cNvPr id="3" name="Text Placeholder 2"/>
          <p:cNvSpPr>
            <a:spLocks noGrp="1"/>
          </p:cNvSpPr>
          <p:nvPr>
            <p:ph type="body" idx="1"/>
          </p:nvPr>
        </p:nvSpPr>
        <p:spPr>
          <a:xfrm>
            <a:off x="5661891" y="533400"/>
            <a:ext cx="5181600" cy="640080"/>
          </a:xfrm>
          <a:solidFill>
            <a:schemeClr val="bg1"/>
          </a:solidFill>
        </p:spPr>
        <p:txBody>
          <a:bodyPr>
            <a:normAutofit/>
          </a:bodyPr>
          <a:lstStyle/>
          <a:p>
            <a:r>
              <a:rPr lang="en-IN" dirty="0" smtClean="0"/>
              <a:t> </a:t>
            </a:r>
            <a:endParaRPr lang="en-US" dirty="0"/>
          </a:p>
        </p:txBody>
      </p:sp>
      <p:pic>
        <p:nvPicPr>
          <p:cNvPr id="8" name="Content Placeholder 7" descr="IMG_20190412_160016033.jpg"/>
          <p:cNvPicPr>
            <a:picLocks noGrp="1" noChangeAspect="1"/>
          </p:cNvPicPr>
          <p:nvPr>
            <p:ph sz="half" idx="2"/>
          </p:nvPr>
        </p:nvPicPr>
        <p:blipFill>
          <a:blip r:embed="rId2"/>
          <a:stretch>
            <a:fillRect/>
          </a:stretch>
        </p:blipFill>
        <p:spPr>
          <a:xfrm>
            <a:off x="443345" y="1828801"/>
            <a:ext cx="5223164" cy="4198938"/>
          </a:xfrm>
        </p:spPr>
      </p:pic>
      <p:sp>
        <p:nvSpPr>
          <p:cNvPr id="5" name="Text Placeholder 4"/>
          <p:cNvSpPr>
            <a:spLocks noGrp="1"/>
          </p:cNvSpPr>
          <p:nvPr>
            <p:ph type="body" sz="quarter" idx="3"/>
          </p:nvPr>
        </p:nvSpPr>
        <p:spPr>
          <a:xfrm>
            <a:off x="6400800" y="526473"/>
            <a:ext cx="5181600" cy="429491"/>
          </a:xfrm>
          <a:solidFill>
            <a:schemeClr val="bg1"/>
          </a:solidFill>
        </p:spPr>
        <p:txBody>
          <a:bodyPr>
            <a:normAutofit fontScale="85000" lnSpcReduction="10000"/>
          </a:bodyPr>
          <a:lstStyle/>
          <a:p>
            <a:r>
              <a:rPr lang="en-IN" dirty="0" smtClean="0">
                <a:solidFill>
                  <a:schemeClr val="bg1"/>
                </a:solidFill>
              </a:rPr>
              <a:t> </a:t>
            </a:r>
            <a:endParaRPr lang="en-US" dirty="0">
              <a:solidFill>
                <a:schemeClr val="bg1"/>
              </a:solidFill>
            </a:endParaRPr>
          </a:p>
        </p:txBody>
      </p:sp>
      <p:pic>
        <p:nvPicPr>
          <p:cNvPr id="9" name="Content Placeholder 8" descr="IMG_20190412_155629010.jpg"/>
          <p:cNvPicPr>
            <a:picLocks noGrp="1" noChangeAspect="1"/>
          </p:cNvPicPr>
          <p:nvPr>
            <p:ph sz="quarter" idx="4"/>
          </p:nvPr>
        </p:nvPicPr>
        <p:blipFill>
          <a:blip r:embed="rId3"/>
          <a:stretch>
            <a:fillRect/>
          </a:stretch>
        </p:blipFill>
        <p:spPr>
          <a:xfrm>
            <a:off x="6700044" y="2341563"/>
            <a:ext cx="4914900" cy="3686175"/>
          </a:xfrm>
        </p:spPr>
      </p:pic>
      <p:sp>
        <p:nvSpPr>
          <p:cNvPr id="7" name="Slide Number Placeholder 6"/>
          <p:cNvSpPr>
            <a:spLocks noGrp="1"/>
          </p:cNvSpPr>
          <p:nvPr>
            <p:ph type="sldNum" sz="quarter" idx="12"/>
          </p:nvPr>
        </p:nvSpPr>
        <p:spPr/>
        <p:txBody>
          <a:bodyPr>
            <a:normAutofit/>
          </a:bodyPr>
          <a:lstStyle/>
          <a:p>
            <a:fld id="{8C2E478F-E849-4A8C-AF1F-CBCC78A7CBFA}"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a:extLst>
              <a:ext uri="{FF2B5EF4-FFF2-40B4-BE49-F238E27FC236}">
                <a16:creationId xmlns:a16="http://schemas.microsoft.com/office/drawing/2014/main" xmlns="" id="{2DD84183-8918-4B86-8418-5094E7C47E67}"/>
              </a:ext>
            </a:extLst>
          </p:cNvPr>
          <p:cNvSpPr>
            <a:spLocks noGrp="1"/>
          </p:cNvSpPr>
          <p:nvPr>
            <p:ph type="sldNum" sz="quarter" idx="12"/>
          </p:nvPr>
        </p:nvSpPr>
        <p:spPr/>
        <p:txBody>
          <a:bodyPr/>
          <a:lstStyle/>
          <a:p>
            <a:fld id="{8C2E478F-E849-4A8C-AF1F-CBCC78A7CBFA}" type="slidenum">
              <a:rPr lang="en-US" smtClean="0"/>
              <a:pPr/>
              <a:t>28</a:t>
            </a:fld>
            <a:endParaRPr lang="en-US" dirty="0"/>
          </a:p>
        </p:txBody>
      </p:sp>
      <p:sp>
        <p:nvSpPr>
          <p:cNvPr id="12" name="Title 11">
            <a:extLst>
              <a:ext uri="{FF2B5EF4-FFF2-40B4-BE49-F238E27FC236}">
                <a16:creationId xmlns:a16="http://schemas.microsoft.com/office/drawing/2014/main" xmlns="" id="{50AEA731-C7D0-4A0E-B871-4F369D8BEAC5}"/>
              </a:ext>
            </a:extLst>
          </p:cNvPr>
          <p:cNvSpPr>
            <a:spLocks noGrp="1"/>
          </p:cNvSpPr>
          <p:nvPr>
            <p:ph type="title" idx="4294967295"/>
          </p:nvPr>
        </p:nvSpPr>
        <p:spPr>
          <a:xfrm>
            <a:off x="8174038" y="365125"/>
            <a:ext cx="4017962" cy="574675"/>
          </a:xfrm>
        </p:spPr>
        <p:txBody>
          <a:bodyPr>
            <a:normAutofit fontScale="90000"/>
          </a:bodyPr>
          <a:lstStyle/>
          <a:p>
            <a:r>
              <a:rPr lang="en-IN" dirty="0" smtClean="0"/>
              <a:t>APPLICATIONS</a:t>
            </a:r>
            <a:endParaRPr lang="en-US" dirty="0"/>
          </a:p>
        </p:txBody>
      </p:sp>
      <p:sp>
        <p:nvSpPr>
          <p:cNvPr id="13" name="Content Placeholder 12">
            <a:extLst>
              <a:ext uri="{FF2B5EF4-FFF2-40B4-BE49-F238E27FC236}">
                <a16:creationId xmlns:a16="http://schemas.microsoft.com/office/drawing/2014/main" xmlns="" id="{A4E49AC7-7A73-4B51-BDF6-EABA3162F4B7}"/>
              </a:ext>
            </a:extLst>
          </p:cNvPr>
          <p:cNvSpPr>
            <a:spLocks noGrp="1"/>
          </p:cNvSpPr>
          <p:nvPr>
            <p:ph idx="4294967295"/>
          </p:nvPr>
        </p:nvSpPr>
        <p:spPr>
          <a:xfrm>
            <a:off x="7397750" y="1357313"/>
            <a:ext cx="4794250" cy="5680075"/>
          </a:xfrm>
        </p:spPr>
        <p:txBody>
          <a:bodyPr>
            <a:normAutofit/>
          </a:bodyPr>
          <a:lstStyle/>
          <a:p>
            <a:r>
              <a:rPr lang="en-IN" sz="1900" dirty="0" smtClean="0">
                <a:solidFill>
                  <a:srgbClr val="00B050"/>
                </a:solidFill>
              </a:rPr>
              <a:t>. Indoor spying of warehouse, campus surveillance to check the improper activities.  </a:t>
            </a:r>
          </a:p>
          <a:p>
            <a:r>
              <a:rPr lang="en-IN" sz="1900" dirty="0" smtClean="0">
                <a:solidFill>
                  <a:srgbClr val="00B050"/>
                </a:solidFill>
              </a:rPr>
              <a:t>2. Tracking locations of terrorist organizations and then plan an attack at a suitable time.  </a:t>
            </a:r>
          </a:p>
          <a:p>
            <a:r>
              <a:rPr lang="en-IN" sz="1900" dirty="0" smtClean="0">
                <a:solidFill>
                  <a:srgbClr val="00B050"/>
                </a:solidFill>
              </a:rPr>
              <a:t>3. Making video surveillance of any disaster affected area where human beings can’t go.  </a:t>
            </a:r>
          </a:p>
          <a:p>
            <a:r>
              <a:rPr lang="en-IN" sz="1900" dirty="0" smtClean="0">
                <a:solidFill>
                  <a:srgbClr val="00B050"/>
                </a:solidFill>
              </a:rPr>
              <a:t>4. Field view surveillance of indoor &amp; outdoor commercial complex, factories &amp; government buildings/organization. </a:t>
            </a:r>
          </a:p>
          <a:p>
            <a:pPr marL="0" indent="0">
              <a:buNone/>
            </a:pPr>
            <a:endParaRPr lang="en-US" sz="1900" dirty="0"/>
          </a:p>
        </p:txBody>
      </p:sp>
      <p:sp>
        <p:nvSpPr>
          <p:cNvPr id="14" name="Text Placeholder 13">
            <a:extLst>
              <a:ext uri="{FF2B5EF4-FFF2-40B4-BE49-F238E27FC236}">
                <a16:creationId xmlns:a16="http://schemas.microsoft.com/office/drawing/2014/main" xmlns="" id="{4A4D6BAE-677F-4450-AE14-AD8224A4660A}"/>
              </a:ext>
            </a:extLst>
          </p:cNvPr>
          <p:cNvSpPr>
            <a:spLocks noGrp="1"/>
          </p:cNvSpPr>
          <p:nvPr>
            <p:ph type="body" idx="4294967295"/>
          </p:nvPr>
        </p:nvSpPr>
        <p:spPr>
          <a:xfrm>
            <a:off x="8199438" y="1003300"/>
            <a:ext cx="3992562" cy="407988"/>
          </a:xfrm>
        </p:spPr>
        <p:txBody>
          <a:bodyPr>
            <a:normAutofit fontScale="92500" lnSpcReduction="20000"/>
          </a:bodyPr>
          <a:lstStyle/>
          <a:p>
            <a:pPr>
              <a:buNone/>
            </a:pPr>
            <a:r>
              <a:rPr lang="en-IN" dirty="0" smtClean="0"/>
              <a:t> </a:t>
            </a:r>
            <a:endParaRPr lang="en-US" dirty="0"/>
          </a:p>
        </p:txBody>
      </p:sp>
      <p:pic>
        <p:nvPicPr>
          <p:cNvPr id="39" name="Picture Placeholder 38" descr="Person using smart Tablet">
            <a:extLst>
              <a:ext uri="{FF2B5EF4-FFF2-40B4-BE49-F238E27FC236}">
                <a16:creationId xmlns:a16="http://schemas.microsoft.com/office/drawing/2014/main" xmlns="" id="{BA6D7FF8-B03E-48E8-9A54-F677EBB6C0B6}"/>
              </a:ext>
            </a:extLst>
          </p:cNvPr>
          <p:cNvPicPr>
            <a:picLocks noGrp="1" noChangeAspect="1"/>
          </p:cNvPicPr>
          <p:nvPr>
            <p:ph type="pic" sz="quarter" idx="4294967295"/>
          </p:nvPr>
        </p:nvPicPr>
        <p:blipFill>
          <a:blip r:embed="rId3">
            <a:extLst>
              <a:ext uri="{28A0092B-C50C-407E-A947-70E740481C1C}">
                <a14:useLocalDpi xmlns:a14="http://schemas.microsoft.com/office/drawing/2010/main" xmlns="" val="0"/>
              </a:ext>
            </a:extLst>
          </a:blip>
          <a:srcRect t="5" b="5"/>
          <a:stretch>
            <a:fillRect/>
          </a:stretch>
        </p:blipFill>
        <p:spPr>
          <a:xfrm>
            <a:off x="0" y="0"/>
            <a:ext cx="7407275" cy="6867526"/>
          </a:xfrm>
        </p:spPr>
      </p:pic>
      <p:pic>
        <p:nvPicPr>
          <p:cNvPr id="7" name="Picture 6" descr="white.png"/>
          <p:cNvPicPr>
            <a:picLocks noChangeAspect="1"/>
          </p:cNvPicPr>
          <p:nvPr/>
        </p:nvPicPr>
        <p:blipFill>
          <a:blip r:embed="rId4"/>
          <a:stretch>
            <a:fillRect/>
          </a:stretch>
        </p:blipFill>
        <p:spPr>
          <a:xfrm>
            <a:off x="7402286" y="6322423"/>
            <a:ext cx="4789714" cy="535577"/>
          </a:xfrm>
          <a:prstGeom prst="rect">
            <a:avLst/>
          </a:prstGeom>
        </p:spPr>
      </p:pic>
    </p:spTree>
    <p:extLst>
      <p:ext uri="{BB962C8B-B14F-4D97-AF65-F5344CB8AC3E}">
        <p14:creationId xmlns:p14="http://schemas.microsoft.com/office/powerpoint/2010/main" xmlns="" val="272036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400" dirty="0" smtClean="0"/>
              <a:t>FUTURE SCOPE</a:t>
            </a:r>
            <a:endParaRPr lang="en-US" sz="4400" dirty="0"/>
          </a:p>
        </p:txBody>
      </p:sp>
      <p:sp>
        <p:nvSpPr>
          <p:cNvPr id="4" name="Content Placeholder 3"/>
          <p:cNvSpPr>
            <a:spLocks noGrp="1"/>
          </p:cNvSpPr>
          <p:nvPr>
            <p:ph idx="1"/>
          </p:nvPr>
        </p:nvSpPr>
        <p:spPr>
          <a:xfrm>
            <a:off x="7079672" y="1149531"/>
            <a:ext cx="5112327" cy="5708469"/>
          </a:xfrm>
        </p:spPr>
        <p:txBody>
          <a:bodyPr>
            <a:normAutofit/>
          </a:bodyPr>
          <a:lstStyle/>
          <a:p>
            <a:r>
              <a:rPr lang="en-IN" sz="1900" dirty="0" smtClean="0">
                <a:solidFill>
                  <a:schemeClr val="accent2">
                    <a:lumMod val="75000"/>
                  </a:schemeClr>
                </a:solidFill>
              </a:rPr>
              <a:t>There are lots of improvements that can be made on the current design and technology and lots of additional feature scan be added. We can use different types of sensor so that we can use robot in different field i.e. Temperature Sensor, Pressure Sensor, Heat Sensor, Position Sensor, Proximity Sensor. A multipurpose robot can be made by wireless network, ranging from surveillance and home security to industrial applications where the user need not be present at the work place in person but can do it from his home itself</a:t>
            </a:r>
            <a:r>
              <a:rPr lang="en-IN" sz="1900" dirty="0" smtClean="0">
                <a:solidFill>
                  <a:srgbClr val="00B050"/>
                </a:solidFill>
              </a:rPr>
              <a:t>. </a:t>
            </a:r>
          </a:p>
          <a:p>
            <a:endParaRPr lang="en-US" sz="1900" dirty="0"/>
          </a:p>
        </p:txBody>
      </p:sp>
      <p:pic>
        <p:nvPicPr>
          <p:cNvPr id="7" name="Picture Placeholder 6" descr="SD.jpg"/>
          <p:cNvPicPr>
            <a:picLocks noGrp="1" noChangeAspect="1"/>
          </p:cNvPicPr>
          <p:nvPr>
            <p:ph type="pic" sz="quarter" idx="14"/>
          </p:nvPr>
        </p:nvPicPr>
        <p:blipFill>
          <a:blip r:embed="rId2"/>
          <a:srcRect l="19665" r="19665"/>
          <a:stretch>
            <a:fillRect/>
          </a:stretch>
        </p:blipFill>
        <p:spPr>
          <a:xfrm>
            <a:off x="-1" y="-19878"/>
            <a:ext cx="7287491" cy="6866810"/>
          </a:xfrm>
        </p:spPr>
      </p:pic>
      <p:sp>
        <p:nvSpPr>
          <p:cNvPr id="5" name="Text Placeholder 4"/>
          <p:cNvSpPr>
            <a:spLocks noGrp="1"/>
          </p:cNvSpPr>
          <p:nvPr>
            <p:ph type="body" idx="13"/>
          </p:nvPr>
        </p:nvSpPr>
        <p:spPr/>
        <p:txBody>
          <a:bodyPr/>
          <a:lstStyle/>
          <a:p>
            <a:r>
              <a:rPr lang="en-IN" dirty="0" smtClean="0"/>
              <a:t> </a:t>
            </a:r>
            <a:endParaRPr lang="en-US" dirty="0"/>
          </a:p>
        </p:txBody>
      </p:sp>
      <p:sp>
        <p:nvSpPr>
          <p:cNvPr id="2" name="Slide Number Placeholder 1"/>
          <p:cNvSpPr>
            <a:spLocks noGrp="1"/>
          </p:cNvSpPr>
          <p:nvPr>
            <p:ph type="sldNum" sz="quarter" idx="4"/>
          </p:nvPr>
        </p:nvSpPr>
        <p:spPr/>
        <p:txBody>
          <a:bodyPr/>
          <a:lstStyle/>
          <a:p>
            <a:fld id="{8C2E478F-E849-4A8C-AF1F-CBCC78A7CBFA}" type="slidenum">
              <a:rPr lang="en-US" smtClean="0"/>
              <a:pPr/>
              <a:t>29</a:t>
            </a:fld>
            <a:endParaRPr lang="en-US" dirty="0"/>
          </a:p>
        </p:txBody>
      </p:sp>
      <p:pic>
        <p:nvPicPr>
          <p:cNvPr id="8" name="Picture 7"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365" y="290945"/>
            <a:ext cx="10787270" cy="845127"/>
          </a:xfrm>
        </p:spPr>
        <p:txBody>
          <a:bodyPr>
            <a:noAutofit/>
          </a:bodyPr>
          <a:lstStyle/>
          <a:p>
            <a:r>
              <a:rPr lang="en-IN" dirty="0" smtClean="0">
                <a:solidFill>
                  <a:srgbClr val="A53F52"/>
                </a:solidFill>
                <a:latin typeface="Bodoni MT" pitchFamily="18" charset="0"/>
              </a:rPr>
              <a:t>Description</a:t>
            </a:r>
            <a:endParaRPr lang="en-US" dirty="0">
              <a:solidFill>
                <a:srgbClr val="A53F52"/>
              </a:solidFill>
              <a:latin typeface="Bodoni MT" pitchFamily="18" charset="0"/>
            </a:endParaRPr>
          </a:p>
        </p:txBody>
      </p:sp>
      <p:sp>
        <p:nvSpPr>
          <p:cNvPr id="4" name="Text Placeholder 3"/>
          <p:cNvSpPr>
            <a:spLocks noGrp="1"/>
          </p:cNvSpPr>
          <p:nvPr>
            <p:ph type="body" idx="1"/>
          </p:nvPr>
        </p:nvSpPr>
        <p:spPr>
          <a:xfrm>
            <a:off x="526473" y="1288474"/>
            <a:ext cx="11180618" cy="5223162"/>
          </a:xfrm>
        </p:spPr>
        <p:txBody>
          <a:bodyPr>
            <a:normAutofit/>
          </a:bodyPr>
          <a:lstStyle/>
          <a:p>
            <a:pPr lvl="0" algn="l">
              <a:spcBef>
                <a:spcPts val="0"/>
              </a:spcBef>
              <a:buFont typeface="Wingdings" pitchFamily="2" charset="2"/>
              <a:buChar char="Ø"/>
            </a:pPr>
            <a:r>
              <a:rPr lang="en-IN" sz="2000" spc="0" dirty="0" smtClean="0">
                <a:solidFill>
                  <a:prstClr val="black"/>
                </a:solidFill>
              </a:rPr>
              <a:t>Video surveillance is the process of monitoring a situation, an area or a person. This generally occurs in a    military scenario where surveillance of borderlines and enemy territory is essential to a country’s safety. Human surveillance is achieved by deploying personnel near sensitive areas in order to constantly monitor for changes. But humans do have their limitations, and deployment in inaccessible places is not always possible.</a:t>
            </a:r>
          </a:p>
          <a:p>
            <a:pPr lvl="0" algn="l">
              <a:spcBef>
                <a:spcPts val="0"/>
              </a:spcBef>
              <a:buFont typeface="Arial" pitchFamily="34" charset="0"/>
              <a:buChar char="•"/>
            </a:pPr>
            <a:endParaRPr lang="en-IN" sz="2000" spc="0" dirty="0" smtClean="0">
              <a:solidFill>
                <a:prstClr val="black"/>
              </a:solidFill>
            </a:endParaRPr>
          </a:p>
          <a:p>
            <a:pPr lvl="0" algn="l">
              <a:spcBef>
                <a:spcPts val="0"/>
              </a:spcBef>
              <a:buFont typeface="Wingdings" pitchFamily="2" charset="2"/>
              <a:buChar char="Ø"/>
            </a:pPr>
            <a:r>
              <a:rPr lang="en-IN" sz="2000" spc="0" dirty="0" smtClean="0">
                <a:solidFill>
                  <a:prstClr val="black"/>
                </a:solidFill>
              </a:rPr>
              <a:t>There are also added risks of losing personnel in the event of getting caught by the enemy. With advances in technology over the years, it is possible to remotely monitor areas of importance by using robots in place of humans.</a:t>
            </a:r>
          </a:p>
          <a:p>
            <a:pPr lvl="0" algn="l">
              <a:spcBef>
                <a:spcPts val="0"/>
              </a:spcBef>
              <a:buFont typeface="Arial" pitchFamily="34" charset="0"/>
              <a:buChar char="•"/>
            </a:pPr>
            <a:endParaRPr lang="en-IN" sz="2000" spc="0" dirty="0" smtClean="0">
              <a:solidFill>
                <a:prstClr val="black"/>
              </a:solidFill>
            </a:endParaRPr>
          </a:p>
          <a:p>
            <a:pPr lvl="0" algn="l">
              <a:spcBef>
                <a:spcPts val="0"/>
              </a:spcBef>
              <a:buFont typeface="Wingdings" pitchFamily="2" charset="2"/>
              <a:buChar char="Ø"/>
            </a:pPr>
            <a:r>
              <a:rPr lang="en-IN" sz="2000" spc="0" dirty="0" smtClean="0">
                <a:solidFill>
                  <a:prstClr val="black"/>
                </a:solidFill>
              </a:rPr>
              <a:t>  We have developed a robot which can be used for video surveillance &amp; monitoring which can be controlled through a GUI interface. The control mechanism is provided with a video transmission facility. The video transmission is practically achieved through high-speed image transmission. Initially, the robot will be equipped with a camera which will capture the scenes and transfer the images to the server on which the user will be controlling and watching the live feed.</a:t>
            </a:r>
          </a:p>
          <a:p>
            <a:endParaRPr lang="en-US" dirty="0"/>
          </a:p>
        </p:txBody>
      </p:sp>
      <p:pic>
        <p:nvPicPr>
          <p:cNvPr id="5" name="Picture 4" descr="white.png"/>
          <p:cNvPicPr>
            <a:picLocks noChangeAspect="1"/>
          </p:cNvPicPr>
          <p:nvPr/>
        </p:nvPicPr>
        <p:blipFill>
          <a:blip r:embed="rId2"/>
          <a:stretch>
            <a:fillRect/>
          </a:stretch>
        </p:blipFill>
        <p:spPr>
          <a:xfrm>
            <a:off x="7402286" y="6322423"/>
            <a:ext cx="4789714" cy="5355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exoplanet_atmosphere_clouds_stars_moon_mist_mountains_rocks_101205_1280x720.jpg"/>
          <p:cNvPicPr>
            <a:picLocks noGrp="1" noChangeAspect="1"/>
          </p:cNvPicPr>
          <p:nvPr>
            <p:ph type="pic" sz="quarter" idx="13"/>
          </p:nvPr>
        </p:nvPicPr>
        <p:blipFill>
          <a:blip r:embed="rId2"/>
          <a:srcRect l="25000" r="25000"/>
          <a:stretch>
            <a:fillRect/>
          </a:stretch>
        </p:blipFill>
        <p:spPr/>
      </p:pic>
      <p:sp>
        <p:nvSpPr>
          <p:cNvPr id="4" name="Subtitle 3"/>
          <p:cNvSpPr>
            <a:spLocks noGrp="1"/>
          </p:cNvSpPr>
          <p:nvPr>
            <p:ph type="body" idx="1"/>
          </p:nvPr>
        </p:nvSpPr>
        <p:spPr>
          <a:xfrm>
            <a:off x="6096000" y="1510146"/>
            <a:ext cx="6096000" cy="5347854"/>
          </a:xfrm>
        </p:spPr>
        <p:txBody>
          <a:bodyPr>
            <a:normAutofit/>
          </a:bodyPr>
          <a:lstStyle/>
          <a:p>
            <a:pPr lvl="0">
              <a:spcBef>
                <a:spcPts val="0"/>
              </a:spcBef>
              <a:buClrTx/>
              <a:buSzTx/>
              <a:buFont typeface="Wingdings" pitchFamily="2" charset="2"/>
              <a:buChar char="q"/>
            </a:pPr>
            <a:r>
              <a:rPr lang="en-IN" sz="2800" dirty="0" smtClean="0">
                <a:solidFill>
                  <a:schemeClr val="accent1">
                    <a:lumMod val="75000"/>
                  </a:schemeClr>
                </a:solidFill>
              </a:rPr>
              <a:t>.</a:t>
            </a:r>
            <a:r>
              <a:rPr lang="en-IN" sz="2800" spc="0" dirty="0" smtClean="0">
                <a:solidFill>
                  <a:schemeClr val="accent1">
                    <a:lumMod val="75000"/>
                  </a:schemeClr>
                </a:solidFill>
                <a:latin typeface="Calibri"/>
              </a:rPr>
              <a:t> </a:t>
            </a:r>
            <a:r>
              <a:rPr lang="en-IN" sz="2800" spc="0" dirty="0" smtClean="0">
                <a:solidFill>
                  <a:schemeClr val="accent1">
                    <a:lumMod val="75000"/>
                  </a:schemeClr>
                </a:solidFill>
              </a:rPr>
              <a:t>The robot will be equipped with a camera which will capture the scenes and transfer the images to the server on which the user will be controlling and watching the live feed.</a:t>
            </a:r>
          </a:p>
          <a:p>
            <a:pPr lvl="0">
              <a:spcBef>
                <a:spcPts val="0"/>
              </a:spcBef>
              <a:buClrTx/>
              <a:buSzTx/>
            </a:pPr>
            <a:r>
              <a:rPr lang="en-IN" sz="2800" b="1" spc="0" dirty="0" smtClean="0">
                <a:solidFill>
                  <a:schemeClr val="accent1">
                    <a:lumMod val="75000"/>
                  </a:schemeClr>
                </a:solidFill>
              </a:rPr>
              <a:t>	</a:t>
            </a:r>
            <a:r>
              <a:rPr lang="en-IN" sz="2800" spc="0" dirty="0" smtClean="0">
                <a:solidFill>
                  <a:schemeClr val="accent1">
                    <a:lumMod val="75000"/>
                  </a:schemeClr>
                </a:solidFill>
              </a:rPr>
              <a:t>Video surveillance is the process of monitoring a situation, an area or a person. This generally occurs in a military scenario where surveillance of borderlines and enemy territory is essential to a country’s safety. </a:t>
            </a:r>
          </a:p>
          <a:p>
            <a:endParaRPr lang="en-US" sz="2800" dirty="0">
              <a:solidFill>
                <a:srgbClr val="00B050"/>
              </a:solidFill>
            </a:endParaRPr>
          </a:p>
        </p:txBody>
      </p:sp>
      <p:sp>
        <p:nvSpPr>
          <p:cNvPr id="2" name="Slide Number Placeholder 1"/>
          <p:cNvSpPr>
            <a:spLocks noGrp="1"/>
          </p:cNvSpPr>
          <p:nvPr>
            <p:ph type="sldNum" sz="quarter" idx="12"/>
          </p:nvPr>
        </p:nvSpPr>
        <p:spPr/>
        <p:txBody>
          <a:bodyPr>
            <a:normAutofit/>
          </a:bodyPr>
          <a:lstStyle/>
          <a:p>
            <a:fld id="{8C2E478F-E849-4A8C-AF1F-CBCC78A7CBFA}" type="slidenum">
              <a:rPr lang="en-US" smtClean="0"/>
              <a:pPr/>
              <a:t>30</a:t>
            </a:fld>
            <a:endParaRPr lang="en-US" dirty="0"/>
          </a:p>
        </p:txBody>
      </p:sp>
      <p:sp>
        <p:nvSpPr>
          <p:cNvPr id="3" name="Title 2"/>
          <p:cNvSpPr>
            <a:spLocks noGrp="1"/>
          </p:cNvSpPr>
          <p:nvPr>
            <p:ph type="title"/>
          </p:nvPr>
        </p:nvSpPr>
        <p:spPr>
          <a:xfrm>
            <a:off x="6234546" y="-180109"/>
            <a:ext cx="5251450" cy="983672"/>
          </a:xfrm>
        </p:spPr>
        <p:txBody>
          <a:bodyPr>
            <a:normAutofit fontScale="90000"/>
          </a:bodyPr>
          <a:lstStyle/>
          <a:p>
            <a:r>
              <a:rPr lang="en-IN" dirty="0" smtClean="0"/>
              <a:t>        CONCLUSION</a:t>
            </a:r>
            <a:endParaRPr lang="en-US" dirty="0"/>
          </a:p>
        </p:txBody>
      </p:sp>
      <p:pic>
        <p:nvPicPr>
          <p:cNvPr id="6" name="Picture 5"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a:stretch>
            <a:fillRect/>
          </a:stretch>
        </p:blipFill>
        <p:spPr/>
      </p:pic>
      <p:sp>
        <p:nvSpPr>
          <p:cNvPr id="3" name="Title 2" hidden="1">
            <a:extLst>
              <a:ext uri="{FF2B5EF4-FFF2-40B4-BE49-F238E27FC236}">
                <a16:creationId xmlns:a16="http://schemas.microsoft.com/office/drawing/2014/main" xmlns="" id="{E70920C0-10F4-4ECD-BDF3-CE993B7C8C82}"/>
              </a:ext>
            </a:extLst>
          </p:cNvPr>
          <p:cNvSpPr>
            <a:spLocks noGrp="1"/>
          </p:cNvSpPr>
          <p:nvPr>
            <p:ph type="title"/>
          </p:nvPr>
        </p:nvSpPr>
        <p:spPr/>
        <p:txBody>
          <a:bodyPr/>
          <a:lstStyle/>
          <a:p>
            <a:r>
              <a:rPr lang="en-US" dirty="0"/>
              <a:t>Large Picture Slide</a:t>
            </a:r>
          </a:p>
        </p:txBody>
      </p:sp>
      <p:sp>
        <p:nvSpPr>
          <p:cNvPr id="14" name="Rectangle 13" descr="Accent block for text">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IN" sz="5400" dirty="0" smtClean="0">
                <a:solidFill>
                  <a:schemeClr val="bg1"/>
                </a:solidFill>
                <a:latin typeface="+mj-lt"/>
                <a:cs typeface="Gill Sans" panose="020B0502020104020203" pitchFamily="34" charset="-79"/>
              </a:rPr>
              <a:t>THANK YOU </a:t>
            </a:r>
          </a:p>
          <a:p>
            <a:pPr>
              <a:lnSpc>
                <a:spcPct val="80000"/>
              </a:lnSpc>
              <a:defRPr sz="10000">
                <a:solidFill>
                  <a:srgbClr val="3A3B39"/>
                </a:solidFill>
                <a:latin typeface="Bebas"/>
                <a:ea typeface="Bebas"/>
                <a:cs typeface="Bebas"/>
                <a:sym typeface="Bebas"/>
              </a:defRPr>
            </a:pPr>
            <a:r>
              <a:rPr lang="en-IN" sz="1050" dirty="0" smtClean="0">
                <a:solidFill>
                  <a:schemeClr val="bg1"/>
                </a:solidFill>
                <a:latin typeface="+mj-lt"/>
                <a:cs typeface="Gill Sans" panose="020B0502020104020203" pitchFamily="34" charset="-79"/>
              </a:rPr>
              <a:t>I STAND ON MY SKILLS</a:t>
            </a:r>
            <a:endParaRPr lang="en-US" sz="1050" dirty="0">
              <a:solidFill>
                <a:schemeClr val="bg1"/>
              </a:solidFill>
              <a:latin typeface="+mj-lt"/>
              <a:cs typeface="Gill Sans" panose="020B0502020104020203" pitchFamily="34" charset="-79"/>
            </a:endParaRPr>
          </a:p>
        </p:txBody>
      </p:sp>
    </p:spTree>
    <p:extLst>
      <p:ext uri="{BB962C8B-B14F-4D97-AF65-F5344CB8AC3E}">
        <p14:creationId xmlns:p14="http://schemas.microsoft.com/office/powerpoint/2010/main" xmlns="" val="1389222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icture Placeholder 31"/>
          <p:cNvSpPr>
            <a:spLocks noGrp="1"/>
          </p:cNvSpPr>
          <p:nvPr>
            <p:ph type="pic" sz="quarter" idx="10"/>
          </p:nvPr>
        </p:nvSpPr>
        <p:spPr/>
      </p:sp>
      <p:sp>
        <p:nvSpPr>
          <p:cNvPr id="5" name="Title 4"/>
          <p:cNvSpPr>
            <a:spLocks noGrp="1"/>
          </p:cNvSpPr>
          <p:nvPr>
            <p:ph type="title"/>
          </p:nvPr>
        </p:nvSpPr>
        <p:spPr/>
        <p:txBody>
          <a:bodyPr>
            <a:noAutofit/>
          </a:bodyPr>
          <a:lstStyle/>
          <a:p>
            <a:r>
              <a:rPr lang="en-IN" sz="6000" dirty="0" smtClean="0">
                <a:solidFill>
                  <a:schemeClr val="tx1"/>
                </a:solidFill>
                <a:latin typeface="Bodoni MT" pitchFamily="18" charset="0"/>
              </a:rPr>
              <a:t>  </a:t>
            </a:r>
            <a:r>
              <a:rPr lang="en-IN" sz="6000" dirty="0" smtClean="0">
                <a:solidFill>
                  <a:srgbClr val="A53F52"/>
                </a:solidFill>
                <a:latin typeface="Bodoni MT" pitchFamily="18" charset="0"/>
              </a:rPr>
              <a:t>Block Diagram</a:t>
            </a:r>
            <a:endParaRPr lang="en-US" sz="6000" dirty="0">
              <a:solidFill>
                <a:srgbClr val="A53F52"/>
              </a:solidFill>
              <a:latin typeface="Bodoni MT" pitchFamily="18" charset="0"/>
            </a:endParaRPr>
          </a:p>
        </p:txBody>
      </p:sp>
      <p:sp>
        <p:nvSpPr>
          <p:cNvPr id="8" name="Content Placeholder 7"/>
          <p:cNvSpPr>
            <a:spLocks noGrp="1"/>
          </p:cNvSpPr>
          <p:nvPr>
            <p:ph idx="4294967295"/>
          </p:nvPr>
        </p:nvSpPr>
        <p:spPr>
          <a:xfrm>
            <a:off x="1201738" y="1717675"/>
            <a:ext cx="8543153" cy="4486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buNone/>
            </a:pPr>
            <a:r>
              <a:rPr lang="en-IN" dirty="0" smtClean="0">
                <a:solidFill>
                  <a:srgbClr val="C00000"/>
                </a:solidFill>
              </a:rPr>
              <a:t> </a:t>
            </a:r>
            <a:endParaRPr lang="en-US" dirty="0">
              <a:solidFill>
                <a:srgbClr val="C00000"/>
              </a:solidFill>
            </a:endParaRPr>
          </a:p>
        </p:txBody>
      </p:sp>
      <p:sp>
        <p:nvSpPr>
          <p:cNvPr id="7" name="Text Placeholder 6"/>
          <p:cNvSpPr>
            <a:spLocks noGrp="1"/>
          </p:cNvSpPr>
          <p:nvPr>
            <p:ph type="body" sz="quarter" idx="4294967295"/>
          </p:nvPr>
        </p:nvSpPr>
        <p:spPr>
          <a:xfrm>
            <a:off x="0" y="1262063"/>
            <a:ext cx="11001375" cy="354012"/>
          </a:xfrm>
        </p:spPr>
        <p:txBody>
          <a:bodyPr>
            <a:normAutofit fontScale="77500" lnSpcReduction="20000"/>
          </a:bodyPr>
          <a:lstStyle/>
          <a:p>
            <a:r>
              <a:rPr lang="en-IN" dirty="0" smtClean="0"/>
              <a:t> </a:t>
            </a:r>
            <a:endParaRPr lang="en-US" dirty="0"/>
          </a:p>
        </p:txBody>
      </p:sp>
      <p:sp>
        <p:nvSpPr>
          <p:cNvPr id="13" name="Rectangle 12"/>
          <p:cNvSpPr/>
          <p:nvPr/>
        </p:nvSpPr>
        <p:spPr>
          <a:xfrm>
            <a:off x="1440873" y="2272146"/>
            <a:ext cx="2105891" cy="67887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latin typeface="Arial Narrow" pitchFamily="34" charset="0"/>
              </a:rPr>
              <a:t>GEAR MOTORS</a:t>
            </a:r>
            <a:endParaRPr lang="en-US" dirty="0">
              <a:solidFill>
                <a:srgbClr val="C00000"/>
              </a:solidFill>
              <a:latin typeface="Arial Narrow" pitchFamily="34" charset="0"/>
            </a:endParaRPr>
          </a:p>
        </p:txBody>
      </p:sp>
      <p:sp>
        <p:nvSpPr>
          <p:cNvPr id="14" name="Rectangle 13"/>
          <p:cNvSpPr/>
          <p:nvPr/>
        </p:nvSpPr>
        <p:spPr>
          <a:xfrm>
            <a:off x="4821382" y="2230582"/>
            <a:ext cx="2105890" cy="6927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MOTOR DRIVER</a:t>
            </a:r>
            <a:endParaRPr lang="en-US" dirty="0">
              <a:solidFill>
                <a:srgbClr val="C00000"/>
              </a:solidFill>
            </a:endParaRPr>
          </a:p>
        </p:txBody>
      </p:sp>
      <p:sp>
        <p:nvSpPr>
          <p:cNvPr id="15" name="Rectangle 14"/>
          <p:cNvSpPr/>
          <p:nvPr/>
        </p:nvSpPr>
        <p:spPr>
          <a:xfrm>
            <a:off x="8215746" y="2230582"/>
            <a:ext cx="2008909" cy="6927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NODE MCU</a:t>
            </a:r>
          </a:p>
          <a:p>
            <a:pPr algn="ctr"/>
            <a:r>
              <a:rPr lang="en-IN" dirty="0" smtClean="0">
                <a:solidFill>
                  <a:srgbClr val="C00000"/>
                </a:solidFill>
              </a:rPr>
              <a:t>ESP-8266</a:t>
            </a:r>
            <a:endParaRPr lang="en-US" dirty="0">
              <a:solidFill>
                <a:srgbClr val="C00000"/>
              </a:solidFill>
            </a:endParaRPr>
          </a:p>
        </p:txBody>
      </p:sp>
      <p:sp>
        <p:nvSpPr>
          <p:cNvPr id="16" name="Rectangle 15"/>
          <p:cNvSpPr/>
          <p:nvPr/>
        </p:nvSpPr>
        <p:spPr>
          <a:xfrm>
            <a:off x="8354290" y="4987636"/>
            <a:ext cx="1939637" cy="72043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CLOUD</a:t>
            </a:r>
            <a:endParaRPr lang="en-US" dirty="0">
              <a:solidFill>
                <a:srgbClr val="C00000"/>
              </a:solidFill>
            </a:endParaRPr>
          </a:p>
        </p:txBody>
      </p:sp>
      <p:sp>
        <p:nvSpPr>
          <p:cNvPr id="17" name="Rectangle 16"/>
          <p:cNvSpPr/>
          <p:nvPr/>
        </p:nvSpPr>
        <p:spPr>
          <a:xfrm>
            <a:off x="4793672" y="5056909"/>
            <a:ext cx="2133600" cy="6927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BLYNK APP</a:t>
            </a:r>
            <a:endParaRPr lang="en-US" dirty="0">
              <a:solidFill>
                <a:srgbClr val="C00000"/>
              </a:solidFill>
            </a:endParaRPr>
          </a:p>
        </p:txBody>
      </p:sp>
      <p:sp>
        <p:nvSpPr>
          <p:cNvPr id="18" name="Rectangle 17"/>
          <p:cNvSpPr/>
          <p:nvPr/>
        </p:nvSpPr>
        <p:spPr>
          <a:xfrm>
            <a:off x="1537854" y="5056908"/>
            <a:ext cx="2064327" cy="6927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SMART PHONE</a:t>
            </a:r>
            <a:endParaRPr lang="en-US" dirty="0">
              <a:solidFill>
                <a:srgbClr val="C00000"/>
              </a:solidFill>
            </a:endParaRPr>
          </a:p>
        </p:txBody>
      </p:sp>
      <p:sp>
        <p:nvSpPr>
          <p:cNvPr id="20" name="Right Arrow 19"/>
          <p:cNvSpPr/>
          <p:nvPr/>
        </p:nvSpPr>
        <p:spPr>
          <a:xfrm>
            <a:off x="3699164" y="2299854"/>
            <a:ext cx="900545" cy="20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p:cNvSpPr/>
          <p:nvPr/>
        </p:nvSpPr>
        <p:spPr>
          <a:xfrm>
            <a:off x="7038110" y="2313709"/>
            <a:ext cx="1025236" cy="2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3671455" y="5140037"/>
            <a:ext cx="1025236"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a:off x="7010400" y="5070764"/>
            <a:ext cx="1163782" cy="235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 Arrow 24"/>
          <p:cNvSpPr/>
          <p:nvPr/>
        </p:nvSpPr>
        <p:spPr>
          <a:xfrm>
            <a:off x="3699164" y="2687782"/>
            <a:ext cx="900545" cy="1939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Left Arrow 26"/>
          <p:cNvSpPr/>
          <p:nvPr/>
        </p:nvSpPr>
        <p:spPr>
          <a:xfrm>
            <a:off x="7079673" y="2646218"/>
            <a:ext cx="978408" cy="1801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Left Arrow 27"/>
          <p:cNvSpPr/>
          <p:nvPr/>
        </p:nvSpPr>
        <p:spPr>
          <a:xfrm>
            <a:off x="3671454" y="5458690"/>
            <a:ext cx="997527" cy="2216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Arrow 28"/>
          <p:cNvSpPr/>
          <p:nvPr/>
        </p:nvSpPr>
        <p:spPr>
          <a:xfrm>
            <a:off x="7024255" y="5389418"/>
            <a:ext cx="1163781" cy="2632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Down Arrow 29"/>
          <p:cNvSpPr/>
          <p:nvPr/>
        </p:nvSpPr>
        <p:spPr>
          <a:xfrm>
            <a:off x="8894618" y="3089564"/>
            <a:ext cx="290946" cy="1676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p Arrow 30"/>
          <p:cNvSpPr/>
          <p:nvPr/>
        </p:nvSpPr>
        <p:spPr>
          <a:xfrm>
            <a:off x="9407236" y="3048000"/>
            <a:ext cx="374073" cy="17041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white.png"/>
          <p:cNvPicPr>
            <a:picLocks noChangeAspect="1"/>
          </p:cNvPicPr>
          <p:nvPr/>
        </p:nvPicPr>
        <p:blipFill>
          <a:blip r:embed="rId2"/>
          <a:stretch>
            <a:fillRect/>
          </a:stretch>
        </p:blipFill>
        <p:spPr>
          <a:xfrm>
            <a:off x="7402286" y="6322423"/>
            <a:ext cx="4789714" cy="5355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xmlns="" val="0"/>
              </a:ext>
            </a:extLst>
          </a:blip>
          <a:srcRect/>
          <a:stretch>
            <a:fillRect/>
          </a:stretch>
        </p:blipFill>
        <p:spPr/>
      </p:pic>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p:txBody>
          <a:bodyPr>
            <a:normAutofit fontScale="90000"/>
          </a:bodyPr>
          <a:lstStyle/>
          <a:p>
            <a:r>
              <a:rPr lang="en-US" sz="5300" dirty="0" smtClean="0">
                <a:latin typeface="Bodoni MT" pitchFamily="18" charset="0"/>
              </a:rPr>
              <a:t>BILLS OF MATERIALS</a:t>
            </a:r>
            <a:r>
              <a:rPr lang="en-US" dirty="0" smtClean="0"/>
              <a:t/>
            </a:r>
            <a:br>
              <a:rPr lang="en-US" dirty="0" smtClean="0"/>
            </a:br>
            <a:endParaRPr lang="en-US"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96000" y="3768436"/>
            <a:ext cx="5251450" cy="3089564"/>
          </a:xfrm>
        </p:spPr>
        <p:txBody>
          <a:bodyPr>
            <a:normAutofit/>
          </a:bodyPr>
          <a:lstStyle/>
          <a:p>
            <a:pPr marL="342900" lvl="0" indent="-342900">
              <a:spcBef>
                <a:spcPts val="0"/>
              </a:spcBef>
              <a:buClrTx/>
              <a:buSzTx/>
              <a:buFontTx/>
              <a:buAutoNum type="arabicPeriod"/>
            </a:pPr>
            <a:r>
              <a:rPr lang="en-IN" sz="2800" spc="0" dirty="0" smtClean="0">
                <a:solidFill>
                  <a:srgbClr val="FF0000"/>
                </a:solidFill>
              </a:rPr>
              <a:t>Control Board NODE MCU ESP- 8266</a:t>
            </a:r>
          </a:p>
          <a:p>
            <a:pPr marL="342900" lvl="0" indent="-342900">
              <a:spcBef>
                <a:spcPts val="0"/>
              </a:spcBef>
              <a:buClrTx/>
              <a:buSzTx/>
              <a:buFontTx/>
              <a:buAutoNum type="arabicPeriod"/>
            </a:pPr>
            <a:r>
              <a:rPr lang="en-IN" sz="2800" spc="0" dirty="0" smtClean="0">
                <a:solidFill>
                  <a:srgbClr val="FF0000"/>
                </a:solidFill>
              </a:rPr>
              <a:t>WHEELS </a:t>
            </a:r>
          </a:p>
          <a:p>
            <a:pPr marL="342900" lvl="0" indent="-342900">
              <a:spcBef>
                <a:spcPts val="0"/>
              </a:spcBef>
              <a:buClrTx/>
              <a:buSzTx/>
              <a:buFontTx/>
              <a:buAutoNum type="arabicPeriod"/>
            </a:pPr>
            <a:r>
              <a:rPr lang="en-IN" sz="2800" spc="0" dirty="0" smtClean="0">
                <a:solidFill>
                  <a:srgbClr val="FF0000"/>
                </a:solidFill>
              </a:rPr>
              <a:t>Motor Driver IC (L298N)</a:t>
            </a:r>
          </a:p>
          <a:p>
            <a:pPr marL="342900" lvl="0" indent="-342900">
              <a:spcBef>
                <a:spcPts val="0"/>
              </a:spcBef>
              <a:buClrTx/>
              <a:buSzTx/>
              <a:buFontTx/>
              <a:buAutoNum type="arabicPeriod"/>
            </a:pPr>
            <a:r>
              <a:rPr lang="en-IN" sz="2800" spc="0" dirty="0" smtClean="0">
                <a:solidFill>
                  <a:srgbClr val="FF0000"/>
                </a:solidFill>
              </a:rPr>
              <a:t>Motor (12V-200RPM)</a:t>
            </a:r>
          </a:p>
          <a:p>
            <a:pPr marL="342900" lvl="0" indent="-342900">
              <a:spcBef>
                <a:spcPts val="0"/>
              </a:spcBef>
              <a:buClrTx/>
              <a:buSzTx/>
              <a:buFontTx/>
              <a:buAutoNum type="arabicPeriod"/>
            </a:pPr>
            <a:r>
              <a:rPr lang="en-IN" sz="2800" spc="0" dirty="0" smtClean="0">
                <a:solidFill>
                  <a:srgbClr val="FF0000"/>
                </a:solidFill>
              </a:rPr>
              <a:t>Battery (12V-1.2A)</a:t>
            </a:r>
          </a:p>
          <a:p>
            <a:pPr marL="342900" lvl="0" indent="-342900">
              <a:spcBef>
                <a:spcPts val="0"/>
              </a:spcBef>
              <a:buClrTx/>
              <a:buSzTx/>
              <a:buFontTx/>
              <a:buAutoNum type="arabicPeriod"/>
            </a:pPr>
            <a:r>
              <a:rPr lang="en-IN" sz="2800" spc="0" dirty="0" smtClean="0">
                <a:solidFill>
                  <a:srgbClr val="FF0000"/>
                </a:solidFill>
              </a:rPr>
              <a:t>JUMPERS</a:t>
            </a:r>
          </a:p>
          <a:p>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normAutofit/>
          </a:bodyPr>
          <a:lstStyle/>
          <a:p>
            <a:fld id="{8C2E478F-E849-4A8C-AF1F-CBCC78A7CBFA}" type="slidenum">
              <a:rPr lang="en-US" smtClean="0"/>
              <a:pPr/>
              <a:t>5</a:t>
            </a:fld>
            <a:endParaRPr lang="en-US" dirty="0"/>
          </a:p>
        </p:txBody>
      </p:sp>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white.png"/>
          <p:cNvPicPr>
            <a:picLocks noChangeAspect="1"/>
          </p:cNvPicPr>
          <p:nvPr/>
        </p:nvPicPr>
        <p:blipFill>
          <a:blip r:embed="rId3"/>
          <a:stretch>
            <a:fillRect/>
          </a:stretch>
        </p:blipFill>
        <p:spPr>
          <a:xfrm>
            <a:off x="8399416" y="6322423"/>
            <a:ext cx="3792583" cy="535577"/>
          </a:xfrm>
          <a:prstGeom prst="rect">
            <a:avLst/>
          </a:prstGeom>
        </p:spPr>
      </p:pic>
      <p:pic>
        <p:nvPicPr>
          <p:cNvPr id="9" name="Picture 8" descr="white.png"/>
          <p:cNvPicPr>
            <a:picLocks noChangeAspect="1"/>
          </p:cNvPicPr>
          <p:nvPr/>
        </p:nvPicPr>
        <p:blipFill>
          <a:blip r:embed="rId3"/>
          <a:stretch>
            <a:fillRect/>
          </a:stretch>
        </p:blipFill>
        <p:spPr>
          <a:xfrm>
            <a:off x="9239794" y="6322423"/>
            <a:ext cx="2952206" cy="535577"/>
          </a:xfrm>
          <a:prstGeom prst="rect">
            <a:avLst/>
          </a:prstGeom>
        </p:spPr>
      </p:pic>
    </p:spTree>
    <p:extLst>
      <p:ext uri="{BB962C8B-B14F-4D97-AF65-F5344CB8AC3E}">
        <p14:creationId xmlns:p14="http://schemas.microsoft.com/office/powerpoint/2010/main" xmlns="" val="383421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WORKING</a:t>
            </a:r>
            <a:endParaRPr lang="en-US" dirty="0"/>
          </a:p>
        </p:txBody>
      </p:sp>
      <p:sp>
        <p:nvSpPr>
          <p:cNvPr id="5" name="Content Placeholder 4"/>
          <p:cNvSpPr>
            <a:spLocks noGrp="1"/>
          </p:cNvSpPr>
          <p:nvPr>
            <p:ph idx="1"/>
          </p:nvPr>
        </p:nvSpPr>
        <p:spPr>
          <a:xfrm>
            <a:off x="594519" y="1690118"/>
            <a:ext cx="10989920" cy="3699300"/>
          </a:xfrm>
        </p:spPr>
        <p:txBody>
          <a:bodyPr>
            <a:normAutofit fontScale="70000" lnSpcReduction="20000"/>
          </a:bodyPr>
          <a:lstStyle/>
          <a:p>
            <a:r>
              <a:rPr lang="en-IN" sz="3400" dirty="0" smtClean="0"/>
              <a:t>Prototype consists of a camera module, voltage regulator circuitry with L298N motor driver and NODE MCU. The real time video is displayed on the display which can be viewed from anywhere in the world using internet or within the Wi-Fi range and one can control it using those control provided.  </a:t>
            </a:r>
          </a:p>
          <a:p>
            <a:endParaRPr lang="en-IN" sz="3400" dirty="0" smtClean="0"/>
          </a:p>
          <a:p>
            <a:r>
              <a:rPr lang="en-IN" sz="3400" dirty="0" smtClean="0"/>
              <a:t>Step 1: Setting up the NODE MCU and installation of ARDUINO IDE SOFTWARE from </a:t>
            </a:r>
            <a:r>
              <a:rPr lang="en-IN" sz="3400" u="sng" dirty="0" smtClean="0"/>
              <a:t>ardiuno.com </a:t>
            </a:r>
            <a:r>
              <a:rPr lang="en-IN" sz="3400" dirty="0" smtClean="0"/>
              <a:t>Here we used BLYNK APP.  </a:t>
            </a:r>
          </a:p>
          <a:p>
            <a:endParaRPr lang="en-US" dirty="0"/>
          </a:p>
        </p:txBody>
      </p:sp>
      <p:pic>
        <p:nvPicPr>
          <p:cNvPr id="6" name="Picture 5" descr="white.png"/>
          <p:cNvPicPr>
            <a:picLocks noChangeAspect="1"/>
          </p:cNvPicPr>
          <p:nvPr/>
        </p:nvPicPr>
        <p:blipFill>
          <a:blip r:embed="rId2"/>
          <a:stretch>
            <a:fillRect/>
          </a:stretch>
        </p:blipFill>
        <p:spPr>
          <a:xfrm>
            <a:off x="7402286" y="6322423"/>
            <a:ext cx="4789714" cy="535577"/>
          </a:xfrm>
          <a:prstGeom prst="rect">
            <a:avLst/>
          </a:prstGeom>
        </p:spPr>
      </p:pic>
      <p:pic>
        <p:nvPicPr>
          <p:cNvPr id="7" name="Picture 6" descr="white.png"/>
          <p:cNvPicPr>
            <a:picLocks noChangeAspect="1"/>
          </p:cNvPicPr>
          <p:nvPr/>
        </p:nvPicPr>
        <p:blipFill>
          <a:blip r:embed="rId2"/>
          <a:stretch>
            <a:fillRect/>
          </a:stretch>
        </p:blipFill>
        <p:spPr>
          <a:xfrm>
            <a:off x="7554686" y="6474823"/>
            <a:ext cx="4637314" cy="3831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WORKING</a:t>
            </a:r>
            <a:endParaRPr lang="en-US" dirty="0"/>
          </a:p>
        </p:txBody>
      </p:sp>
      <p:sp>
        <p:nvSpPr>
          <p:cNvPr id="5" name="Content Placeholder 4"/>
          <p:cNvSpPr>
            <a:spLocks noGrp="1"/>
          </p:cNvSpPr>
          <p:nvPr>
            <p:ph idx="1"/>
          </p:nvPr>
        </p:nvSpPr>
        <p:spPr>
          <a:xfrm>
            <a:off x="594519" y="1690118"/>
            <a:ext cx="10989920" cy="3865556"/>
          </a:xfrm>
        </p:spPr>
        <p:txBody>
          <a:bodyPr>
            <a:normAutofit fontScale="62500" lnSpcReduction="20000"/>
          </a:bodyPr>
          <a:lstStyle/>
          <a:p>
            <a:r>
              <a:rPr lang="en-IN" sz="3400" dirty="0" smtClean="0"/>
              <a:t>Step 2: Write the controlling of the robot code based on the L298N IC logic we have used.   </a:t>
            </a:r>
          </a:p>
          <a:p>
            <a:endParaRPr lang="en-IN" sz="3400" dirty="0" smtClean="0"/>
          </a:p>
          <a:p>
            <a:r>
              <a:rPr lang="en-IN" sz="3400" dirty="0" smtClean="0"/>
              <a:t>Step 3: Connect a Wi-Fi to connect NODE MCU with Wi-Fi router. When it is connected with Wi-Fi router, IP Address can be found using </a:t>
            </a:r>
            <a:r>
              <a:rPr lang="en-IN" sz="3400" dirty="0" err="1" smtClean="0"/>
              <a:t>ifconfig</a:t>
            </a:r>
            <a:r>
              <a:rPr lang="en-IN" sz="3400" dirty="0" smtClean="0"/>
              <a:t> command. </a:t>
            </a:r>
          </a:p>
          <a:p>
            <a:endParaRPr lang="en-IN" sz="3400" dirty="0" smtClean="0"/>
          </a:p>
          <a:p>
            <a:r>
              <a:rPr lang="en-IN" sz="3400" dirty="0" smtClean="0"/>
              <a:t>Step 4: Once we got the IP address we can use it for controlling purpose. </a:t>
            </a:r>
          </a:p>
          <a:p>
            <a:endParaRPr lang="en-US" dirty="0"/>
          </a:p>
        </p:txBody>
      </p:sp>
      <p:pic>
        <p:nvPicPr>
          <p:cNvPr id="6" name="Picture 5" descr="white.png"/>
          <p:cNvPicPr>
            <a:picLocks noChangeAspect="1"/>
          </p:cNvPicPr>
          <p:nvPr/>
        </p:nvPicPr>
        <p:blipFill>
          <a:blip r:embed="rId2"/>
          <a:stretch>
            <a:fillRect/>
          </a:stretch>
        </p:blipFill>
        <p:spPr>
          <a:xfrm>
            <a:off x="7402286" y="6322423"/>
            <a:ext cx="4789714" cy="5355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WORKING</a:t>
            </a:r>
            <a:endParaRPr lang="en-US" dirty="0"/>
          </a:p>
        </p:txBody>
      </p:sp>
      <p:sp>
        <p:nvSpPr>
          <p:cNvPr id="5" name="Content Placeholder 4"/>
          <p:cNvSpPr>
            <a:spLocks noGrp="1"/>
          </p:cNvSpPr>
          <p:nvPr>
            <p:ph idx="1"/>
          </p:nvPr>
        </p:nvSpPr>
        <p:spPr>
          <a:xfrm>
            <a:off x="511391" y="1759527"/>
            <a:ext cx="10989920" cy="4793673"/>
          </a:xfrm>
        </p:spPr>
        <p:txBody>
          <a:bodyPr>
            <a:normAutofit fontScale="62500" lnSpcReduction="20000"/>
          </a:bodyPr>
          <a:lstStyle/>
          <a:p>
            <a:r>
              <a:rPr lang="en-IN" sz="3400" dirty="0" smtClean="0"/>
              <a:t>Step 6: Now build the Robotic unit, we can use DC Motor based simple robot. To control your motors we need L293D IC. Here we used L293D ICs for controlling two motors.  </a:t>
            </a:r>
          </a:p>
          <a:p>
            <a:endParaRPr lang="en-IN" sz="3400" dirty="0" smtClean="0"/>
          </a:p>
          <a:p>
            <a:r>
              <a:rPr lang="en-IN" sz="3400" dirty="0" smtClean="0"/>
              <a:t>Step 7: Connection of power Supply. Here we used 12v rechargeable battery for driving the motors. But as per specifications Pi will work on 5 V, So we use IC 7805 for this and also an external portable battery bank can be used directly. We connect battery terminals directly to motor driver IC.</a:t>
            </a:r>
          </a:p>
          <a:p>
            <a:r>
              <a:rPr lang="en-IN" sz="3400" dirty="0" smtClean="0"/>
              <a:t> </a:t>
            </a:r>
            <a:r>
              <a:rPr lang="en-IN" sz="3600" dirty="0" smtClean="0"/>
              <a:t>Step 8:</a:t>
            </a:r>
            <a:r>
              <a:rPr lang="en-IN" sz="3400" dirty="0" smtClean="0"/>
              <a:t> </a:t>
            </a:r>
            <a:r>
              <a:rPr lang="en-IN" sz="3600" dirty="0" smtClean="0"/>
              <a:t>Now sitting in your room you can control the robot anywhere in the world. </a:t>
            </a:r>
          </a:p>
          <a:p>
            <a:endParaRPr lang="en-IN" sz="3400" dirty="0" smtClean="0"/>
          </a:p>
          <a:p>
            <a:endParaRPr lang="en-US" dirty="0"/>
          </a:p>
        </p:txBody>
      </p:sp>
      <p:pic>
        <p:nvPicPr>
          <p:cNvPr id="6" name="Picture 5" descr="white.png"/>
          <p:cNvPicPr>
            <a:picLocks noChangeAspect="1"/>
          </p:cNvPicPr>
          <p:nvPr/>
        </p:nvPicPr>
        <p:blipFill>
          <a:blip r:embed="rId2"/>
          <a:stretch>
            <a:fillRect/>
          </a:stretch>
        </p:blipFill>
        <p:spPr>
          <a:xfrm>
            <a:off x="7402286" y="6322423"/>
            <a:ext cx="4789714" cy="5355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8C2E478F-E849-4A8C-AF1F-CBCC78A7CBFA}" type="slidenum">
              <a:rPr lang="en-US" smtClean="0"/>
              <a:pPr/>
              <a:t>9</a:t>
            </a:fld>
            <a:endParaRPr lang="en-US" dirty="0"/>
          </a:p>
        </p:txBody>
      </p:sp>
      <p:sp>
        <p:nvSpPr>
          <p:cNvPr id="5" name="Title 4"/>
          <p:cNvSpPr>
            <a:spLocks noGrp="1"/>
          </p:cNvSpPr>
          <p:nvPr>
            <p:ph type="title"/>
          </p:nvPr>
        </p:nvSpPr>
        <p:spPr/>
        <p:txBody>
          <a:bodyPr>
            <a:noAutofit/>
          </a:bodyPr>
          <a:lstStyle/>
          <a:p>
            <a:r>
              <a:rPr lang="en-IN" dirty="0" smtClean="0"/>
              <a:t>MECHANICAL STRUCTURE</a:t>
            </a:r>
            <a:endParaRPr lang="en-US" dirty="0"/>
          </a:p>
        </p:txBody>
      </p:sp>
      <p:pic>
        <p:nvPicPr>
          <p:cNvPr id="8" name="Content Placeholder 7"/>
          <p:cNvPicPr>
            <a:picLocks noGrp="1" noChangeAspect="1"/>
          </p:cNvPicPr>
          <p:nvPr>
            <p:ph idx="1"/>
          </p:nvPr>
        </p:nvPicPr>
        <p:blipFill rotWithShape="1">
          <a:blip r:embed="rId2">
            <a:extLst>
              <a:ext uri="{28A0092B-C50C-407E-A947-70E740481C1C}">
                <a14:useLocalDpi xmlns="" xmlns:a14="http://schemas.microsoft.com/office/drawing/2010/main" val="0"/>
              </a:ext>
            </a:extLst>
          </a:blip>
          <a:stretch/>
        </p:blipFill>
        <p:spPr>
          <a:xfrm>
            <a:off x="3452896" y="1690688"/>
            <a:ext cx="5273508" cy="4486275"/>
          </a:xfrm>
          <a:prstGeom prst="rect">
            <a:avLst/>
          </a:prstGeom>
        </p:spPr>
      </p:pic>
      <p:sp>
        <p:nvSpPr>
          <p:cNvPr id="7" name="Text Placeholder 6"/>
          <p:cNvSpPr>
            <a:spLocks noGrp="1"/>
          </p:cNvSpPr>
          <p:nvPr>
            <p:ph type="body" sz="quarter" idx="32"/>
          </p:nvPr>
        </p:nvSpPr>
        <p:spPr>
          <a:xfrm>
            <a:off x="594519" y="1579418"/>
            <a:ext cx="11002962" cy="706582"/>
          </a:xfrm>
        </p:spPr>
        <p:txBody>
          <a:bodyPr/>
          <a:lstStyle/>
          <a:p>
            <a:r>
              <a:rPr lang="en-IN" sz="2800" dirty="0" smtClean="0">
                <a:latin typeface="Agency FB" pitchFamily="34" charset="0"/>
              </a:rPr>
              <a:t>ISOMETRIC VIEW</a:t>
            </a:r>
            <a:endParaRPr lang="en-US" sz="2800" dirty="0">
              <a:latin typeface="Agency FB" pitchFamily="34" charset="0"/>
            </a:endParaRPr>
          </a:p>
        </p:txBody>
      </p:sp>
      <p:pic>
        <p:nvPicPr>
          <p:cNvPr id="6" name="Picture 5" descr="white.png"/>
          <p:cNvPicPr>
            <a:picLocks noChangeAspect="1"/>
          </p:cNvPicPr>
          <p:nvPr/>
        </p:nvPicPr>
        <p:blipFill>
          <a:blip r:embed="rId3"/>
          <a:stretch>
            <a:fillRect/>
          </a:stretch>
        </p:blipFill>
        <p:spPr>
          <a:xfrm>
            <a:off x="7402286" y="6322423"/>
            <a:ext cx="4789714" cy="535577"/>
          </a:xfrm>
          <a:prstGeom prst="rect">
            <a:avLst/>
          </a:prstGeom>
        </p:spPr>
      </p:pic>
    </p:spTree>
  </p:cSld>
  <p:clrMapOvr>
    <a:masterClrMapping/>
  </p:clrMapOvr>
</p:sld>
</file>

<file path=ppt/theme/theme1.xml><?xml version="1.0" encoding="utf-8"?>
<a:theme xmlns:a="http://schemas.openxmlformats.org/drawingml/2006/main" name="TF55661986">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echnical_Presentation_01_AS - v5" id="{E8D6DDC5-0F6D-45B7-B131-D0E18166558C}" vid="{A5BE99D8-16B2-4823-A7C9-A4C93BD888C0}"/>
    </a:ext>
  </a:extLst>
</a:theme>
</file>

<file path=ppt/theme/theme2.xml><?xml version="1.0" encoding="utf-8"?>
<a:theme xmlns:a="http://schemas.openxmlformats.org/drawingml/2006/main" name="TF34357351">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ark-01_Presentation_AS - v4.potx" id="{D7CDF393-FDD4-437B-B94C-496AC1500528}" vid="{96D15EC4-ADBA-4147-B6BF-A6EFEFEB87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C9F62E-0773-4164-B986-3E326BE687C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7264107-8248-43DA-8012-F707E0E46E9C}">
  <ds:schemaRefs>
    <ds:schemaRef ds:uri="http://schemas.microsoft.com/sharepoint/v3/contenttype/forms"/>
  </ds:schemaRefs>
</ds:datastoreItem>
</file>

<file path=customXml/itemProps3.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1470</Words>
  <Application>Microsoft Office PowerPoint</Application>
  <PresentationFormat>Custom</PresentationFormat>
  <Paragraphs>125</Paragraphs>
  <Slides>31</Slides>
  <Notes>1</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TF55661986</vt:lpstr>
      <vt:lpstr>TF34357351</vt:lpstr>
      <vt:lpstr>Slide 1</vt:lpstr>
      <vt:lpstr>Acknowledgment</vt:lpstr>
      <vt:lpstr>Description</vt:lpstr>
      <vt:lpstr>  Block Diagram</vt:lpstr>
      <vt:lpstr>BILLS OF MATERIALS </vt:lpstr>
      <vt:lpstr>WORKING</vt:lpstr>
      <vt:lpstr>WORKING</vt:lpstr>
      <vt:lpstr>WORKING</vt:lpstr>
      <vt:lpstr>MECHANICAL STRUCTURE</vt:lpstr>
      <vt:lpstr>ADVANTAGES</vt:lpstr>
      <vt:lpstr>  DISADVANTAGES</vt:lpstr>
      <vt:lpstr>MODULE-1</vt:lpstr>
      <vt:lpstr>MODULE-1</vt:lpstr>
      <vt:lpstr>MODULE-2</vt:lpstr>
      <vt:lpstr>MODULE-2</vt:lpstr>
      <vt:lpstr>CIRCUIT</vt:lpstr>
      <vt:lpstr>PROGRAM</vt:lpstr>
      <vt:lpstr>Slide 18</vt:lpstr>
      <vt:lpstr>Slide 19</vt:lpstr>
      <vt:lpstr>Slide 20</vt:lpstr>
      <vt:lpstr>Slide 21</vt:lpstr>
      <vt:lpstr>Slide 22</vt:lpstr>
      <vt:lpstr>Slide 23</vt:lpstr>
      <vt:lpstr>Slide 24</vt:lpstr>
      <vt:lpstr>Slide 25</vt:lpstr>
      <vt:lpstr>ADVANTAGES V/S LIMITATIONS</vt:lpstr>
      <vt:lpstr>THE WORKING MODEL OF IOT BASED SURVEILLANCE CAR</vt:lpstr>
      <vt:lpstr>APPLICATIONS</vt:lpstr>
      <vt:lpstr>FUTURE SCOPE</vt:lpstr>
      <vt:lpstr>        CONCLUSION</vt:lpstr>
      <vt:lpstr>Large Picture Slide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2019-04-12T14:07:01Z</dcterms:created>
  <dcterms:modified xsi:type="dcterms:W3CDTF">2019-10-25T14:59:47Z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